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72" r:id="rId1"/>
  </p:sldMasterIdLst>
  <p:notesMasterIdLst>
    <p:notesMasterId r:id="rId4"/>
  </p:notesMasterIdLst>
  <p:sldIdLst>
    <p:sldId id="256" r:id="rId2"/>
    <p:sldId id="259" r:id="rId3"/>
  </p:sldIdLst>
  <p:sldSz cx="6858000" cy="9906000" type="A4"/>
  <p:notesSz cx="9926638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 showGuides="1">
      <p:cViewPr>
        <p:scale>
          <a:sx n="136" d="100"/>
          <a:sy n="136" d="100"/>
        </p:scale>
        <p:origin x="-306" y="96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75" d="100"/>
          <a:sy n="75" d="100"/>
        </p:scale>
        <p:origin x="189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4168775" y="849313"/>
            <a:ext cx="1589088" cy="2295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2" tIns="47781" rIns="95562" bIns="47781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992664" y="3271381"/>
            <a:ext cx="7941310" cy="2676585"/>
          </a:xfrm>
          <a:prstGeom prst="rect">
            <a:avLst/>
          </a:prstGeom>
        </p:spPr>
        <p:txBody>
          <a:bodyPr vert="horz" lIns="95562" tIns="47781" rIns="95562" bIns="47781" rtlCol="0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1873424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187165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PT"/>
              <a:t>Clique para editar o estilo de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1D33C-E73E-4C79-ACE3-51AC1460E463}" type="datetimeFigureOut">
              <a:rPr lang="pt-PT" smtClean="0"/>
              <a:t>05/09/2018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64BD2-9BC9-433E-9F79-ADC4D6A98A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7721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1D33C-E73E-4C79-ACE3-51AC1460E463}" type="datetimeFigureOut">
              <a:rPr lang="pt-PT" smtClean="0"/>
              <a:t>05/09/2018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64BD2-9BC9-433E-9F79-ADC4D6A98A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45128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1D33C-E73E-4C79-ACE3-51AC1460E463}" type="datetimeFigureOut">
              <a:rPr lang="pt-PT" smtClean="0"/>
              <a:t>05/09/2018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64BD2-9BC9-433E-9F79-ADC4D6A98A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52010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1D33C-E73E-4C79-ACE3-51AC1460E463}" type="datetimeFigureOut">
              <a:rPr lang="pt-PT" smtClean="0"/>
              <a:t>05/09/2018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64BD2-9BC9-433E-9F79-ADC4D6A98A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84202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1D33C-E73E-4C79-ACE3-51AC1460E463}" type="datetimeFigureOut">
              <a:rPr lang="pt-PT" smtClean="0"/>
              <a:t>05/09/2018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64BD2-9BC9-433E-9F79-ADC4D6A98A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45012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1D33C-E73E-4C79-ACE3-51AC1460E463}" type="datetimeFigureOut">
              <a:rPr lang="pt-PT" smtClean="0"/>
              <a:t>05/09/2018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64BD2-9BC9-433E-9F79-ADC4D6A98A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6461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1D33C-E73E-4C79-ACE3-51AC1460E463}" type="datetimeFigureOut">
              <a:rPr lang="pt-PT" smtClean="0"/>
              <a:t>05/09/2018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64BD2-9BC9-433E-9F79-ADC4D6A98A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17330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1D33C-E73E-4C79-ACE3-51AC1460E463}" type="datetimeFigureOut">
              <a:rPr lang="pt-PT" smtClean="0"/>
              <a:t>05/09/2018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64BD2-9BC9-433E-9F79-ADC4D6A98A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72026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1D33C-E73E-4C79-ACE3-51AC1460E463}" type="datetimeFigureOut">
              <a:rPr lang="pt-PT" smtClean="0"/>
              <a:t>05/09/2018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64BD2-9BC9-433E-9F79-ADC4D6A98A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625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1D33C-E73E-4C79-ACE3-51AC1460E463}" type="datetimeFigureOut">
              <a:rPr lang="pt-PT" smtClean="0"/>
              <a:t>05/09/2018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64BD2-9BC9-433E-9F79-ADC4D6A98A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35239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1D33C-E73E-4C79-ACE3-51AC1460E463}" type="datetimeFigureOut">
              <a:rPr lang="pt-PT" smtClean="0"/>
              <a:t>05/09/2018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64BD2-9BC9-433E-9F79-ADC4D6A98A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60010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D1D33C-E73E-4C79-ACE3-51AC1460E463}" type="datetimeFigureOut">
              <a:rPr lang="pt-PT" smtClean="0"/>
              <a:t>05/09/2018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764BD2-9BC9-433E-9F79-ADC4D6A98A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49127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eg"/><Relationship Id="rId3" Type="http://schemas.openxmlformats.org/officeDocument/2006/relationships/image" Target="../media/image2.jpeg"/><Relationship Id="rId7" Type="http://schemas.openxmlformats.org/officeDocument/2006/relationships/hyperlink" Target="mailto:apoioavitima.afmp@gmail.com" TargetMode="External"/><Relationship Id="rId12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9.png"/><Relationship Id="rId5" Type="http://schemas.openxmlformats.org/officeDocument/2006/relationships/image" Target="../media/image4.png"/><Relationship Id="rId15" Type="http://schemas.openxmlformats.org/officeDocument/2006/relationships/image" Target="../media/image13.png"/><Relationship Id="rId10" Type="http://schemas.openxmlformats.org/officeDocument/2006/relationships/image" Target="../media/image8.jpeg"/><Relationship Id="rId4" Type="http://schemas.openxmlformats.org/officeDocument/2006/relationships/image" Target="../media/image3.jpeg"/><Relationship Id="rId9" Type="http://schemas.openxmlformats.org/officeDocument/2006/relationships/image" Target="../media/image7.png"/><Relationship Id="rId14" Type="http://schemas.openxmlformats.org/officeDocument/2006/relationships/image" Target="../media/image1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m 16">
            <a:extLst>
              <a:ext uri="{FF2B5EF4-FFF2-40B4-BE49-F238E27FC236}">
                <a16:creationId xmlns:a16="http://schemas.microsoft.com/office/drawing/2014/main" id="{76FBBC8B-5C48-4206-9D5B-66F99A4E52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638" y="0"/>
            <a:ext cx="3365284" cy="9905852"/>
          </a:xfrm>
          <a:prstGeom prst="rect">
            <a:avLst/>
          </a:prstGeom>
        </p:spPr>
      </p:pic>
      <p:grpSp>
        <p:nvGrpSpPr>
          <p:cNvPr id="27" name="Grupo 6">
            <a:extLst>
              <a:ext uri="{FF2B5EF4-FFF2-40B4-BE49-F238E27FC236}">
                <a16:creationId xmlns:a16="http://schemas.microsoft.com/office/drawing/2014/main" id="{C9CFFB5C-9CA8-4AC5-A084-D6BCE98864DF}"/>
              </a:ext>
            </a:extLst>
          </p:cNvPr>
          <p:cNvGrpSpPr/>
          <p:nvPr/>
        </p:nvGrpSpPr>
        <p:grpSpPr>
          <a:xfrm>
            <a:off x="76571" y="9032401"/>
            <a:ext cx="3240787" cy="746392"/>
            <a:chOff x="155518" y="9147278"/>
            <a:chExt cx="2925340" cy="602984"/>
          </a:xfrm>
        </p:grpSpPr>
        <p:sp>
          <p:nvSpPr>
            <p:cNvPr id="31" name="Retângulo: Cantos Arredondados 19">
              <a:extLst>
                <a:ext uri="{FF2B5EF4-FFF2-40B4-BE49-F238E27FC236}">
                  <a16:creationId xmlns:a16="http://schemas.microsoft.com/office/drawing/2014/main" id="{7660A599-816D-4E7E-A022-093AA2D8C8FA}"/>
                </a:ext>
              </a:extLst>
            </p:cNvPr>
            <p:cNvSpPr/>
            <p:nvPr/>
          </p:nvSpPr>
          <p:spPr>
            <a:xfrm>
              <a:off x="155518" y="9158656"/>
              <a:ext cx="2925340" cy="59160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1350"/>
            </a:p>
          </p:txBody>
        </p:sp>
        <p:grpSp>
          <p:nvGrpSpPr>
            <p:cNvPr id="32" name="Agrupar 21">
              <a:extLst>
                <a:ext uri="{FF2B5EF4-FFF2-40B4-BE49-F238E27FC236}">
                  <a16:creationId xmlns:a16="http://schemas.microsoft.com/office/drawing/2014/main" id="{F87DB7D3-AEA3-45D6-A6E5-148F5BAF49D0}"/>
                </a:ext>
              </a:extLst>
            </p:cNvPr>
            <p:cNvGrpSpPr/>
            <p:nvPr/>
          </p:nvGrpSpPr>
          <p:grpSpPr>
            <a:xfrm>
              <a:off x="190449" y="9298854"/>
              <a:ext cx="2825244" cy="392544"/>
              <a:chOff x="7385" y="8487272"/>
              <a:chExt cx="4297329" cy="532852"/>
            </a:xfrm>
          </p:grpSpPr>
          <p:pic>
            <p:nvPicPr>
              <p:cNvPr id="34" name="Imagem 33">
                <a:extLst>
                  <a:ext uri="{FF2B5EF4-FFF2-40B4-BE49-F238E27FC236}">
                    <a16:creationId xmlns:a16="http://schemas.microsoft.com/office/drawing/2014/main" id="{E9BA3617-5C2B-4148-B56A-DA21D0E8F2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385" y="8487272"/>
                <a:ext cx="829374" cy="532852"/>
              </a:xfrm>
              <a:prstGeom prst="rect">
                <a:avLst/>
              </a:prstGeom>
            </p:spPr>
          </p:pic>
          <p:pic>
            <p:nvPicPr>
              <p:cNvPr id="35" name="Imagem 34">
                <a:extLst>
                  <a:ext uri="{FF2B5EF4-FFF2-40B4-BE49-F238E27FC236}">
                    <a16:creationId xmlns:a16="http://schemas.microsoft.com/office/drawing/2014/main" id="{149BAC17-0882-4206-A822-DA3A84B769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77378" y="8519561"/>
                <a:ext cx="853207" cy="468273"/>
              </a:xfrm>
              <a:prstGeom prst="rect">
                <a:avLst/>
              </a:prstGeom>
            </p:spPr>
          </p:pic>
          <p:pic>
            <p:nvPicPr>
              <p:cNvPr id="36" name="Imagem 35">
                <a:extLst>
                  <a:ext uri="{FF2B5EF4-FFF2-40B4-BE49-F238E27FC236}">
                    <a16:creationId xmlns:a16="http://schemas.microsoft.com/office/drawing/2014/main" id="{AD046767-95A8-44C4-BEE3-4DBCD57D5A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11879" y="8519561"/>
                <a:ext cx="868743" cy="500563"/>
              </a:xfrm>
              <a:prstGeom prst="rect">
                <a:avLst/>
              </a:prstGeom>
            </p:spPr>
          </p:pic>
          <p:pic>
            <p:nvPicPr>
              <p:cNvPr id="37" name="Imagem 36">
                <a:extLst>
                  <a:ext uri="{FF2B5EF4-FFF2-40B4-BE49-F238E27FC236}">
                    <a16:creationId xmlns:a16="http://schemas.microsoft.com/office/drawing/2014/main" id="{8ABE568E-D36E-4797-B00B-6AFC429604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19801" y="8625563"/>
                <a:ext cx="1284913" cy="362271"/>
              </a:xfrm>
              <a:prstGeom prst="rect">
                <a:avLst/>
              </a:prstGeom>
            </p:spPr>
          </p:pic>
        </p:grpSp>
        <p:sp>
          <p:nvSpPr>
            <p:cNvPr id="33" name="CaixaDeTexto 32">
              <a:extLst>
                <a:ext uri="{FF2B5EF4-FFF2-40B4-BE49-F238E27FC236}">
                  <a16:creationId xmlns:a16="http://schemas.microsoft.com/office/drawing/2014/main" id="{317BC026-E203-4217-BA61-B3F0145A9DD4}"/>
                </a:ext>
              </a:extLst>
            </p:cNvPr>
            <p:cNvSpPr txBox="1"/>
            <p:nvPr/>
          </p:nvSpPr>
          <p:spPr>
            <a:xfrm>
              <a:off x="919293" y="9147278"/>
              <a:ext cx="1212655" cy="1989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000" dirty="0">
                  <a:cs typeface="Gisha" panose="020B0502040204020203" pitchFamily="34" charset="-79"/>
                </a:rPr>
                <a:t>Cofinanciado por:</a:t>
              </a:r>
            </a:p>
          </p:txBody>
        </p:sp>
      </p:grp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CCE9DE38-4EC1-481F-B83A-22BC0F9435B5}"/>
              </a:ext>
            </a:extLst>
          </p:cNvPr>
          <p:cNvSpPr txBox="1"/>
          <p:nvPr/>
        </p:nvSpPr>
        <p:spPr>
          <a:xfrm>
            <a:off x="25816" y="8263129"/>
            <a:ext cx="3418357" cy="573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1100" b="1" dirty="0">
                <a:cs typeface="Gisha" panose="020B0502040204020203" pitchFamily="34" charset="-79"/>
              </a:rPr>
              <a:t>Para mais informações contacte:</a:t>
            </a:r>
          </a:p>
          <a:p>
            <a:pPr algn="ctr">
              <a:lnSpc>
                <a:spcPct val="150000"/>
              </a:lnSpc>
            </a:pPr>
            <a:r>
              <a:rPr lang="pt-PT" sz="1100" dirty="0">
                <a:cs typeface="Gisha" panose="020B0502040204020203" pitchFamily="34" charset="-79"/>
                <a:hlinkClick r:id="rId7"/>
              </a:rPr>
              <a:t>apoioavitima.afmp@gmail.com</a:t>
            </a:r>
            <a:r>
              <a:rPr lang="pt-PT" sz="1100" dirty="0">
                <a:cs typeface="Gisha" panose="020B0502040204020203" pitchFamily="34" charset="-79"/>
              </a:rPr>
              <a:t> | 935 569 435</a:t>
            </a:r>
            <a:endParaRPr lang="pt-PT" sz="1200" dirty="0">
              <a:cs typeface="Gisha" panose="020B0502040204020203" pitchFamily="34" charset="-79"/>
            </a:endParaRPr>
          </a:p>
        </p:txBody>
      </p: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16C33378-103E-4DD9-B9F3-1EA63D9A66E7}"/>
              </a:ext>
            </a:extLst>
          </p:cNvPr>
          <p:cNvGrpSpPr/>
          <p:nvPr/>
        </p:nvGrpSpPr>
        <p:grpSpPr>
          <a:xfrm>
            <a:off x="3706487" y="7253509"/>
            <a:ext cx="2900993" cy="1765244"/>
            <a:chOff x="3757056" y="7940685"/>
            <a:chExt cx="2900993" cy="1765244"/>
          </a:xfrm>
        </p:grpSpPr>
        <p:pic>
          <p:nvPicPr>
            <p:cNvPr id="3" name="Imagem 2"/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405183" y="7958350"/>
              <a:ext cx="1341537" cy="813269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9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6200000">
              <a:off x="5380870" y="8428749"/>
              <a:ext cx="1765244" cy="789115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</p:pic>
        <p:pic>
          <p:nvPicPr>
            <p:cNvPr id="22" name="Imagem 21">
              <a:extLst>
                <a:ext uri="{FF2B5EF4-FFF2-40B4-BE49-F238E27FC236}">
                  <a16:creationId xmlns:a16="http://schemas.microsoft.com/office/drawing/2014/main" id="{CEFF14AE-BA6E-44E8-96A7-9CF79D74F6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4401588" y="8884393"/>
              <a:ext cx="1345132" cy="821536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pic>
          <p:nvPicPr>
            <p:cNvPr id="7" name="Imagem 6"/>
            <p:cNvPicPr>
              <a:picLocks noChangeAspect="1"/>
            </p:cNvPicPr>
            <p:nvPr/>
          </p:nvPicPr>
          <p:blipFill>
            <a:blip r:embed="rId11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3757056" y="7940685"/>
              <a:ext cx="522320" cy="1765244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</p:grp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8D756F4C-AE72-4264-9166-CC07E57D17D8}"/>
              </a:ext>
            </a:extLst>
          </p:cNvPr>
          <p:cNvGrpSpPr/>
          <p:nvPr/>
        </p:nvGrpSpPr>
        <p:grpSpPr>
          <a:xfrm>
            <a:off x="310837" y="2101609"/>
            <a:ext cx="2900993" cy="1765244"/>
            <a:chOff x="227628" y="2353452"/>
            <a:chExt cx="2900993" cy="1765244"/>
          </a:xfrm>
        </p:grpSpPr>
        <p:pic>
          <p:nvPicPr>
            <p:cNvPr id="26" name="Imagem 25"/>
            <p:cNvPicPr>
              <a:picLocks noChangeAspect="1"/>
            </p:cNvPicPr>
            <p:nvPr/>
          </p:nvPicPr>
          <p:blipFill>
            <a:blip r:embed="rId8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75755" y="2371117"/>
              <a:ext cx="1341537" cy="813269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28" name="Imagem 27"/>
            <p:cNvPicPr>
              <a:picLocks noChangeAspect="1"/>
            </p:cNvPicPr>
            <p:nvPr/>
          </p:nvPicPr>
          <p:blipFill>
            <a:blip r:embed="rId9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16200000">
              <a:off x="1851442" y="2841516"/>
              <a:ext cx="1765244" cy="789115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29" name="Imagem 28">
              <a:extLst>
                <a:ext uri="{FF2B5EF4-FFF2-40B4-BE49-F238E27FC236}">
                  <a16:creationId xmlns:a16="http://schemas.microsoft.com/office/drawing/2014/main" id="{CEFF14AE-BA6E-44E8-96A7-9CF79D74F6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872160" y="3297160"/>
              <a:ext cx="1345132" cy="821536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30" name="Imagem 29"/>
            <p:cNvPicPr>
              <a:picLocks noChangeAspect="1"/>
            </p:cNvPicPr>
            <p:nvPr/>
          </p:nvPicPr>
          <p:blipFill>
            <a:blip r:embed="rId11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27628" y="2353452"/>
              <a:ext cx="522320" cy="1765244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3B5D8872-81AB-4807-BA84-841C23E4A0B9}"/>
              </a:ext>
            </a:extLst>
          </p:cNvPr>
          <p:cNvSpPr txBox="1"/>
          <p:nvPr/>
        </p:nvSpPr>
        <p:spPr>
          <a:xfrm>
            <a:off x="-12665" y="5674046"/>
            <a:ext cx="34183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b="1" dirty="0"/>
              <a:t>Organização:</a:t>
            </a: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59F2EAD6-C2D7-4FB8-8DA6-1A7A62A5DBF0}"/>
              </a:ext>
            </a:extLst>
          </p:cNvPr>
          <p:cNvSpPr txBox="1"/>
          <p:nvPr/>
        </p:nvSpPr>
        <p:spPr>
          <a:xfrm>
            <a:off x="-3627" y="7294277"/>
            <a:ext cx="35052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b="1" dirty="0"/>
              <a:t>Com o apoio de:</a:t>
            </a:r>
          </a:p>
        </p:txBody>
      </p:sp>
      <p:pic>
        <p:nvPicPr>
          <p:cNvPr id="51" name="Imagem 50">
            <a:extLst>
              <a:ext uri="{FF2B5EF4-FFF2-40B4-BE49-F238E27FC236}">
                <a16:creationId xmlns:a16="http://schemas.microsoft.com/office/drawing/2014/main" id="{9B7496A5-C287-483D-92D2-F193CD614769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1" r="3573"/>
          <a:stretch/>
        </p:blipFill>
        <p:spPr>
          <a:xfrm>
            <a:off x="296356" y="7509457"/>
            <a:ext cx="2824382" cy="573940"/>
          </a:xfrm>
          <a:prstGeom prst="rect">
            <a:avLst/>
          </a:prstGeom>
        </p:spPr>
      </p:pic>
      <p:grpSp>
        <p:nvGrpSpPr>
          <p:cNvPr id="11" name="Agrupar 10">
            <a:extLst>
              <a:ext uri="{FF2B5EF4-FFF2-40B4-BE49-F238E27FC236}">
                <a16:creationId xmlns:a16="http://schemas.microsoft.com/office/drawing/2014/main" id="{04D954B6-20E6-424B-85B0-54286DDCCD83}"/>
              </a:ext>
            </a:extLst>
          </p:cNvPr>
          <p:cNvGrpSpPr/>
          <p:nvPr/>
        </p:nvGrpSpPr>
        <p:grpSpPr>
          <a:xfrm>
            <a:off x="385605" y="5898039"/>
            <a:ext cx="2621815" cy="830932"/>
            <a:chOff x="335916" y="5393221"/>
            <a:chExt cx="2621815" cy="830932"/>
          </a:xfrm>
        </p:grpSpPr>
        <p:grpSp>
          <p:nvGrpSpPr>
            <p:cNvPr id="45" name="Grupo 28">
              <a:extLst>
                <a:ext uri="{FF2B5EF4-FFF2-40B4-BE49-F238E27FC236}">
                  <a16:creationId xmlns:a16="http://schemas.microsoft.com/office/drawing/2014/main" id="{43D5AD2A-5D45-47F4-8DB4-485B5252D0AB}"/>
                </a:ext>
              </a:extLst>
            </p:cNvPr>
            <p:cNvGrpSpPr/>
            <p:nvPr/>
          </p:nvGrpSpPr>
          <p:grpSpPr>
            <a:xfrm>
              <a:off x="1273999" y="5482604"/>
              <a:ext cx="1683732" cy="654370"/>
              <a:chOff x="6227941" y="4579947"/>
              <a:chExt cx="2043827" cy="898185"/>
            </a:xfrm>
          </p:grpSpPr>
          <p:pic>
            <p:nvPicPr>
              <p:cNvPr id="47" name="Imagem 46" descr="C:\Users\User\Downloads\28537557_1542239805871427_321219878_n.jpg">
                <a:extLst>
                  <a:ext uri="{FF2B5EF4-FFF2-40B4-BE49-F238E27FC236}">
                    <a16:creationId xmlns:a16="http://schemas.microsoft.com/office/drawing/2014/main" id="{C179931D-E005-4FB6-A73D-4B75D879F768}"/>
                  </a:ext>
                </a:extLst>
              </p:cNvPr>
              <p:cNvPicPr/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6227941" y="4579947"/>
                <a:ext cx="489324" cy="8981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8" name="Imagem 47">
                <a:extLst>
                  <a:ext uri="{FF2B5EF4-FFF2-40B4-BE49-F238E27FC236}">
                    <a16:creationId xmlns:a16="http://schemas.microsoft.com/office/drawing/2014/main" id="{49A73B0E-42F6-4576-8D32-B1E220D603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19501" y="4579947"/>
                <a:ext cx="1452267" cy="802337"/>
              </a:xfrm>
              <a:prstGeom prst="rect">
                <a:avLst/>
              </a:prstGeom>
            </p:spPr>
          </p:pic>
        </p:grpSp>
        <p:pic>
          <p:nvPicPr>
            <p:cNvPr id="9" name="Imagem 8">
              <a:extLst>
                <a:ext uri="{FF2B5EF4-FFF2-40B4-BE49-F238E27FC236}">
                  <a16:creationId xmlns:a16="http://schemas.microsoft.com/office/drawing/2014/main" id="{3D74EF72-783C-4A85-BC03-5724F8FEBB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982" t="11655" r="15878" b="9499"/>
            <a:stretch/>
          </p:blipFill>
          <p:spPr>
            <a:xfrm>
              <a:off x="335916" y="5393221"/>
              <a:ext cx="880418" cy="8309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93494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0" y="776836"/>
            <a:ext cx="3330922" cy="918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9846" algn="just"/>
            <a:r>
              <a:rPr lang="pt-PT" sz="1100" dirty="0">
                <a:cs typeface="Gisha" panose="020B0502040204020203" pitchFamily="34" charset="-79"/>
              </a:rPr>
              <a:t>	O Município de Cantanhede e o Núcleo de Apoio a Vítimas de Violência Doméstica (NAVVD) da Associação Fernão Mendes Pinto (cofinanciado pelo POISE) vão promover a iniciativa </a:t>
            </a:r>
            <a:r>
              <a:rPr lang="pt-PT" sz="1100" b="1" dirty="0">
                <a:cs typeface="Gisha" panose="020B0502040204020203" pitchFamily="34" charset="-79"/>
              </a:rPr>
              <a:t>Democracia, Igualdade de Género e Direitos Humanos </a:t>
            </a:r>
            <a:r>
              <a:rPr lang="pt-PT" sz="1100" dirty="0">
                <a:cs typeface="Gisha" panose="020B0502040204020203" pitchFamily="34" charset="-79"/>
              </a:rPr>
              <a:t>a qual pretende desenvolver um conjunto de atividades, no período de 17 a 26 de outubro, com o objetivo de alertar a população residente no Concelho para a importância da </a:t>
            </a:r>
            <a:r>
              <a:rPr lang="pt-PT" sz="1100" b="1" dirty="0">
                <a:cs typeface="Gisha" panose="020B0502040204020203" pitchFamily="34" charset="-79"/>
              </a:rPr>
              <a:t>promoção da Cidadania e Igualdade de Género</a:t>
            </a:r>
            <a:r>
              <a:rPr lang="pt-PT" sz="1100" dirty="0">
                <a:cs typeface="Gisha" panose="020B0502040204020203" pitchFamily="34" charset="-79"/>
              </a:rPr>
              <a:t>, bem como da </a:t>
            </a:r>
            <a:r>
              <a:rPr lang="pt-PT" sz="1100" b="1" dirty="0">
                <a:cs typeface="Gisha" panose="020B0502040204020203" pitchFamily="34" charset="-79"/>
              </a:rPr>
              <a:t>prevenção da Violência Doméstica e de Género</a:t>
            </a:r>
            <a:r>
              <a:rPr lang="pt-PT" sz="1100" dirty="0">
                <a:cs typeface="Gisha" panose="020B0502040204020203" pitchFamily="34" charset="-79"/>
              </a:rPr>
              <a:t>.</a:t>
            </a:r>
          </a:p>
          <a:p>
            <a:pPr marL="49846" algn="just"/>
            <a:endParaRPr lang="pt-PT" sz="1000" dirty="0">
              <a:cs typeface="Gisha" panose="020B0502040204020203" pitchFamily="34" charset="-79"/>
            </a:endParaRPr>
          </a:p>
          <a:p>
            <a:pPr marL="49846" algn="just"/>
            <a:r>
              <a:rPr lang="pt-PT" sz="1100" dirty="0">
                <a:cs typeface="Gisha" panose="020B0502040204020203" pitchFamily="34" charset="-79"/>
              </a:rPr>
              <a:t>	Salienta-se que uma das atividades,  a </a:t>
            </a:r>
            <a:r>
              <a:rPr lang="pt-PT" sz="1100" b="1" dirty="0">
                <a:cs typeface="Gisha" panose="020B0502040204020203" pitchFamily="34" charset="-79"/>
              </a:rPr>
              <a:t>Exposição Aqui Morreu uma Mulher</a:t>
            </a:r>
            <a:r>
              <a:rPr lang="pt-PT" sz="1100" dirty="0">
                <a:cs typeface="Gisha" panose="020B0502040204020203" pitchFamily="34" charset="-79"/>
              </a:rPr>
              <a:t>, é desenvolvida em parceria com a </a:t>
            </a:r>
            <a:r>
              <a:rPr lang="pt-PT" sz="1100" b="1" dirty="0">
                <a:cs typeface="Gisha" panose="020B0502040204020203" pitchFamily="34" charset="-79"/>
              </a:rPr>
              <a:t>ANIMAR</a:t>
            </a:r>
            <a:r>
              <a:rPr lang="pt-PT" sz="1100" dirty="0">
                <a:cs typeface="Gisha" panose="020B0502040204020203" pitchFamily="34" charset="-79"/>
              </a:rPr>
              <a:t> – Associação Portuguesa para o Desenvolvimento Local, através do seu projeto </a:t>
            </a:r>
            <a:r>
              <a:rPr lang="pt-PT" sz="1100" b="1" dirty="0">
                <a:cs typeface="Gisha" panose="020B0502040204020203" pitchFamily="34" charset="-79"/>
              </a:rPr>
              <a:t>#Parar, Pensar, Agir pela Igualdade# </a:t>
            </a:r>
            <a:r>
              <a:rPr lang="pt-PT" sz="1100" dirty="0">
                <a:cs typeface="Gisha" panose="020B0502040204020203" pitchFamily="34" charset="-79"/>
              </a:rPr>
              <a:t>(cofinanciado pelo POISE).</a:t>
            </a:r>
          </a:p>
          <a:p>
            <a:pPr marL="49846" algn="just"/>
            <a:endParaRPr lang="pt-PT" sz="1000" dirty="0">
              <a:cs typeface="Gisha" panose="020B0502040204020203" pitchFamily="34" charset="-79"/>
            </a:endParaRPr>
          </a:p>
          <a:p>
            <a:pPr marL="49846" algn="just"/>
            <a:r>
              <a:rPr lang="pt-PT" sz="1100" dirty="0">
                <a:cs typeface="Gisha" panose="020B0502040204020203" pitchFamily="34" charset="-79"/>
              </a:rPr>
              <a:t>	Destaca-se que esta Exposição, da autoria da </a:t>
            </a:r>
            <a:r>
              <a:rPr lang="pt-PT" sz="1100" b="1" dirty="0">
                <a:cs typeface="Gisha" panose="020B0502040204020203" pitchFamily="34" charset="-79"/>
              </a:rPr>
              <a:t>Jornalista Teresa Campos </a:t>
            </a:r>
            <a:r>
              <a:rPr lang="pt-PT" sz="1100" dirty="0">
                <a:cs typeface="Gisha" panose="020B0502040204020203" pitchFamily="34" charset="-79"/>
              </a:rPr>
              <a:t>e do </a:t>
            </a:r>
            <a:r>
              <a:rPr lang="pt-PT" sz="1100" b="1" dirty="0">
                <a:cs typeface="Gisha" panose="020B0502040204020203" pitchFamily="34" charset="-79"/>
              </a:rPr>
              <a:t>Fotógrafo José Carlos Carvalho</a:t>
            </a:r>
            <a:r>
              <a:rPr lang="pt-PT" sz="1100" dirty="0">
                <a:cs typeface="Gisha" panose="020B0502040204020203" pitchFamily="34" charset="-79"/>
              </a:rPr>
              <a:t>, teve como finalidade assinalar em 2015, os 15 anos em que a violência doméstica passou a ser crime público em Portugal.  Na altura a exposição criada foi uma iniciativa conjunta da Revista Visão, do Gabinete do Ministro Adjunto e da Câmara Municipal de Lisboa. No âmbito do </a:t>
            </a:r>
            <a:r>
              <a:rPr lang="pt-PT" sz="1100" b="1" dirty="0">
                <a:cs typeface="Gisha" panose="020B0502040204020203" pitchFamily="34" charset="-79"/>
              </a:rPr>
              <a:t>Roteiro Cidadania em Portugal</a:t>
            </a:r>
            <a:r>
              <a:rPr lang="pt-PT" sz="1100" dirty="0">
                <a:cs typeface="Gisha" panose="020B0502040204020203" pitchFamily="34" charset="-79"/>
              </a:rPr>
              <a:t>, promovido pela ANIMAR em parceria com a Secretária de Estado para a Cidadania e Igualdade, “a exposição foi reproduzida para desafiar as comunidades locais em todo o país a conhecerem esta realidade que é urgente mudar”.</a:t>
            </a:r>
          </a:p>
          <a:p>
            <a:pPr marL="49846" algn="just"/>
            <a:endParaRPr lang="pt-PT" sz="800" dirty="0">
              <a:cs typeface="Gisha" panose="020B0502040204020203" pitchFamily="34" charset="-79"/>
            </a:endParaRPr>
          </a:p>
          <a:p>
            <a:pPr marL="49846" algn="just"/>
            <a:endParaRPr lang="pt-PT" sz="800" dirty="0">
              <a:cs typeface="Gisha" panose="020B0502040204020203" pitchFamily="34" charset="-79"/>
            </a:endParaRPr>
          </a:p>
          <a:p>
            <a:pPr marL="49846" algn="just"/>
            <a:endParaRPr lang="pt-PT" sz="800" dirty="0">
              <a:cs typeface="Gisha" panose="020B0502040204020203" pitchFamily="34" charset="-79"/>
            </a:endParaRPr>
          </a:p>
          <a:p>
            <a:pPr marL="49846" algn="just"/>
            <a:endParaRPr lang="pt-PT" sz="800" dirty="0">
              <a:cs typeface="Gisha" panose="020B0502040204020203" pitchFamily="34" charset="-79"/>
            </a:endParaRPr>
          </a:p>
          <a:p>
            <a:pPr marL="49846" algn="just"/>
            <a:endParaRPr lang="pt-PT" sz="800" dirty="0">
              <a:cs typeface="Gisha" panose="020B0502040204020203" pitchFamily="34" charset="-79"/>
            </a:endParaRPr>
          </a:p>
          <a:p>
            <a:pPr marL="49846" algn="just"/>
            <a:endParaRPr lang="pt-PT" sz="800" dirty="0">
              <a:cs typeface="Gisha" panose="020B0502040204020203" pitchFamily="34" charset="-79"/>
            </a:endParaRPr>
          </a:p>
          <a:p>
            <a:pPr marL="49846" algn="just"/>
            <a:endParaRPr lang="pt-PT" sz="800" dirty="0">
              <a:cs typeface="Gisha" panose="020B0502040204020203" pitchFamily="34" charset="-79"/>
            </a:endParaRPr>
          </a:p>
          <a:p>
            <a:pPr marL="49846" algn="just"/>
            <a:endParaRPr lang="pt-PT" sz="800" dirty="0">
              <a:cs typeface="Gisha" panose="020B0502040204020203" pitchFamily="34" charset="-79"/>
            </a:endParaRPr>
          </a:p>
          <a:p>
            <a:pPr marL="49846" algn="just"/>
            <a:endParaRPr lang="pt-PT" sz="800" dirty="0">
              <a:cs typeface="Gisha" panose="020B0502040204020203" pitchFamily="34" charset="-79"/>
            </a:endParaRPr>
          </a:p>
          <a:p>
            <a:pPr marL="49846" algn="just"/>
            <a:endParaRPr lang="pt-PT" sz="800" dirty="0">
              <a:cs typeface="Gisha" panose="020B0502040204020203" pitchFamily="34" charset="-79"/>
            </a:endParaRPr>
          </a:p>
          <a:p>
            <a:pPr marL="49846" algn="just"/>
            <a:endParaRPr lang="pt-PT" sz="800" dirty="0">
              <a:cs typeface="Gisha" panose="020B0502040204020203" pitchFamily="34" charset="-79"/>
            </a:endParaRPr>
          </a:p>
          <a:p>
            <a:pPr marL="49846" algn="just"/>
            <a:endParaRPr lang="pt-PT" sz="800" dirty="0">
              <a:cs typeface="Gisha" panose="020B0502040204020203" pitchFamily="34" charset="-79"/>
            </a:endParaRPr>
          </a:p>
          <a:p>
            <a:pPr marL="49846" algn="just"/>
            <a:endParaRPr lang="pt-PT" sz="800" dirty="0">
              <a:cs typeface="Gisha" panose="020B0502040204020203" pitchFamily="34" charset="-79"/>
            </a:endParaRPr>
          </a:p>
          <a:p>
            <a:pPr marL="49846" algn="just"/>
            <a:endParaRPr lang="pt-PT" sz="800" dirty="0">
              <a:cs typeface="Gisha" panose="020B0502040204020203" pitchFamily="34" charset="-79"/>
            </a:endParaRPr>
          </a:p>
          <a:p>
            <a:pPr marL="49846" algn="just"/>
            <a:endParaRPr lang="pt-PT" sz="800" dirty="0">
              <a:cs typeface="Gisha" panose="020B0502040204020203" pitchFamily="34" charset="-79"/>
            </a:endParaRPr>
          </a:p>
          <a:p>
            <a:pPr marL="49846" algn="just"/>
            <a:r>
              <a:rPr lang="pt-PT" sz="1100" dirty="0">
                <a:cs typeface="Gisha" panose="020B0502040204020203" pitchFamily="34" charset="-79"/>
              </a:rPr>
              <a:t>	</a:t>
            </a:r>
          </a:p>
          <a:p>
            <a:pPr marL="49846" algn="just"/>
            <a:r>
              <a:rPr lang="pt-PT" sz="1100" dirty="0">
                <a:cs typeface="Gisha" panose="020B0502040204020203" pitchFamily="34" charset="-79"/>
              </a:rPr>
              <a:t>	</a:t>
            </a:r>
          </a:p>
          <a:p>
            <a:pPr marL="49846" algn="just"/>
            <a:r>
              <a:rPr lang="pt-PT" sz="1100" dirty="0">
                <a:cs typeface="Gisha" panose="020B0502040204020203" pitchFamily="34" charset="-79"/>
              </a:rPr>
              <a:t>	Estão assim previstos diferentes momentos de partilha e reflexão para envolver diversos públicos, como a população juvenil, profissionais e dirigentes de entidades públicas e privadas e a comunidade em geral, com o objetivo de disseminar as políticas de </a:t>
            </a:r>
            <a:r>
              <a:rPr lang="pt-PT" sz="1100" b="1" dirty="0">
                <a:solidFill>
                  <a:prstClr val="black"/>
                </a:solidFill>
                <a:cs typeface="Gisha" panose="020B0502040204020203" pitchFamily="34" charset="-79"/>
              </a:rPr>
              <a:t>Cidadania e Igualdade de Género</a:t>
            </a:r>
            <a:r>
              <a:rPr lang="pt-PT" sz="1100" dirty="0">
                <a:solidFill>
                  <a:prstClr val="black"/>
                </a:solidFill>
                <a:cs typeface="Gisha" panose="020B0502040204020203" pitchFamily="34" charset="-79"/>
              </a:rPr>
              <a:t>, bem como da </a:t>
            </a:r>
            <a:r>
              <a:rPr lang="pt-PT" sz="1100" b="1" dirty="0">
                <a:solidFill>
                  <a:prstClr val="black"/>
                </a:solidFill>
                <a:cs typeface="Gisha" panose="020B0502040204020203" pitchFamily="34" charset="-79"/>
              </a:rPr>
              <a:t>prevenção da Violência, </a:t>
            </a:r>
            <a:r>
              <a:rPr lang="pt-PT" sz="1100" dirty="0">
                <a:cs typeface="Gisha" panose="020B0502040204020203" pitchFamily="34" charset="-79"/>
              </a:rPr>
              <a:t>realidades que é urgente mudar.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3395476" y="132068"/>
            <a:ext cx="3462524" cy="9766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pt-PT" sz="1100" b="1" dirty="0">
                <a:cs typeface="Gisha" panose="020B0502040204020203" pitchFamily="34" charset="-79"/>
              </a:rPr>
              <a:t>17 OUT | 14h30</a:t>
            </a:r>
          </a:p>
          <a:p>
            <a:pPr algn="just">
              <a:lnSpc>
                <a:spcPct val="150000"/>
              </a:lnSpc>
            </a:pPr>
            <a:r>
              <a:rPr lang="pt-PT" sz="1100" b="1" cap="small" dirty="0">
                <a:cs typeface="Gisha" panose="020B0502040204020203" pitchFamily="34" charset="-79"/>
              </a:rPr>
              <a:t>DESIGUALDADES DE GÉNERO: Pobreza e Feminilidades</a:t>
            </a:r>
          </a:p>
          <a:p>
            <a:pPr algn="just"/>
            <a:endParaRPr lang="pt-PT" sz="600" b="1" dirty="0">
              <a:cs typeface="Gisha" panose="020B0502040204020203" pitchFamily="34" charset="-79"/>
            </a:endParaRPr>
          </a:p>
          <a:p>
            <a:pPr algn="just"/>
            <a:r>
              <a:rPr lang="pt-PT" sz="1050" b="1" dirty="0">
                <a:cs typeface="Gisha" panose="020B0502040204020203" pitchFamily="34" charset="-79"/>
              </a:rPr>
              <a:t>14h30 | Visita à Exposição Aqui Morreu uma Mulher          	</a:t>
            </a:r>
            <a:r>
              <a:rPr lang="pt-PT" sz="900" dirty="0">
                <a:cs typeface="Gisha" panose="020B0502040204020203" pitchFamily="34" charset="-79"/>
              </a:rPr>
              <a:t>Claustros da Câmara Municipal de Cantanhede</a:t>
            </a:r>
            <a:endParaRPr lang="pt-PT" sz="1050" dirty="0">
              <a:cs typeface="Gisha" panose="020B0502040204020203" pitchFamily="34" charset="-79"/>
            </a:endParaRPr>
          </a:p>
          <a:p>
            <a:pPr algn="just"/>
            <a:endParaRPr lang="pt-PT" sz="600" b="1" dirty="0">
              <a:cs typeface="Gisha" panose="020B0502040204020203" pitchFamily="34" charset="-79"/>
            </a:endParaRPr>
          </a:p>
          <a:p>
            <a:pPr algn="just"/>
            <a:r>
              <a:rPr lang="pt-PT" sz="1050" b="1" dirty="0">
                <a:cs typeface="Gisha" panose="020B0502040204020203" pitchFamily="34" charset="-79"/>
              </a:rPr>
              <a:t>15h00 | Sessão de Sensibilização</a:t>
            </a:r>
            <a:endParaRPr lang="pt-PT" sz="400" b="1" dirty="0">
              <a:cs typeface="Gisha" panose="020B0502040204020203" pitchFamily="34" charset="-79"/>
            </a:endParaRPr>
          </a:p>
          <a:p>
            <a:pPr algn="just"/>
            <a:r>
              <a:rPr lang="pt-PT" sz="900" b="1" dirty="0">
                <a:cs typeface="Gisha" panose="020B0502040204020203" pitchFamily="34" charset="-79"/>
              </a:rPr>
              <a:t>Facilitadores/as:</a:t>
            </a:r>
            <a:r>
              <a:rPr lang="pt-PT" sz="900" dirty="0">
                <a:cs typeface="Gisha" panose="020B0502040204020203" pitchFamily="34" charset="-79"/>
              </a:rPr>
              <a:t> Dra. Joana Nascimento e Dr. João Fernandes do Núcleo de Apoio a Vítimas de Violência Doméstica de Cantanhede </a:t>
            </a:r>
          </a:p>
          <a:p>
            <a:pPr algn="just"/>
            <a:endParaRPr lang="pt-PT" sz="400" b="1" dirty="0">
              <a:cs typeface="Gisha" panose="020B0502040204020203" pitchFamily="34" charset="-79"/>
            </a:endParaRPr>
          </a:p>
          <a:p>
            <a:pPr algn="just"/>
            <a:r>
              <a:rPr lang="pt-PT" sz="900" b="1" dirty="0">
                <a:cs typeface="Gisha" panose="020B0502040204020203" pitchFamily="34" charset="-79"/>
              </a:rPr>
              <a:t>Público-alvo: </a:t>
            </a:r>
            <a:r>
              <a:rPr lang="pt-PT" sz="900" dirty="0">
                <a:cs typeface="Gisha" panose="020B0502040204020203" pitchFamily="34" charset="-79"/>
              </a:rPr>
              <a:t>Grupo das Tardes Comunitárias e Comunidade local</a:t>
            </a:r>
          </a:p>
          <a:p>
            <a:pPr algn="just"/>
            <a:r>
              <a:rPr lang="pt-PT" sz="900" b="1" dirty="0">
                <a:cs typeface="Gisha" panose="020B0502040204020203" pitchFamily="34" charset="-79"/>
              </a:rPr>
              <a:t>Local: </a:t>
            </a:r>
            <a:r>
              <a:rPr lang="pt-PT" sz="900" dirty="0">
                <a:cs typeface="Gisha" panose="020B0502040204020203" pitchFamily="34" charset="-79"/>
              </a:rPr>
              <a:t>Auditório do Museu da Pedra do Município de Cantanhede</a:t>
            </a:r>
          </a:p>
          <a:p>
            <a:pPr algn="just">
              <a:lnSpc>
                <a:spcPct val="150000"/>
              </a:lnSpc>
            </a:pPr>
            <a:endParaRPr lang="pt-PT" sz="1000" dirty="0">
              <a:cs typeface="Gisha" panose="020B0502040204020203" pitchFamily="34" charset="-79"/>
            </a:endParaRPr>
          </a:p>
          <a:p>
            <a:pPr algn="r"/>
            <a:r>
              <a:rPr lang="pt-PT" sz="1100" b="1" dirty="0">
                <a:cs typeface="Gisha" panose="020B0502040204020203" pitchFamily="34" charset="-79"/>
              </a:rPr>
              <a:t>18 OUT | 14h30</a:t>
            </a:r>
          </a:p>
          <a:p>
            <a:pPr algn="just">
              <a:lnSpc>
                <a:spcPct val="150000"/>
              </a:lnSpc>
            </a:pPr>
            <a:r>
              <a:rPr lang="pt-PT" sz="1100" b="1" cap="small" dirty="0">
                <a:cs typeface="Gisha" panose="020B0502040204020203" pitchFamily="34" charset="-79"/>
              </a:rPr>
              <a:t>INTERVENÇÃO EM REDE NA VIOLÊNCIA DOMÉSTICA </a:t>
            </a:r>
          </a:p>
          <a:p>
            <a:pPr algn="just"/>
            <a:endParaRPr lang="pt-PT" sz="600" b="1" dirty="0">
              <a:cs typeface="Gisha" panose="020B0502040204020203" pitchFamily="34" charset="-79"/>
            </a:endParaRPr>
          </a:p>
          <a:p>
            <a:pPr algn="just"/>
            <a:r>
              <a:rPr lang="pt-PT" sz="1050" b="1" dirty="0">
                <a:cs typeface="Gisha" panose="020B0502040204020203" pitchFamily="34" charset="-79"/>
              </a:rPr>
              <a:t>14h30 | Visita à Exposição Aqui Morreu uma Mulher 	</a:t>
            </a:r>
            <a:r>
              <a:rPr lang="pt-PT" sz="900" dirty="0">
                <a:cs typeface="Gisha" panose="020B0502040204020203" pitchFamily="34" charset="-79"/>
              </a:rPr>
              <a:t>Claustros da Câmara Municipal de Cantanhede</a:t>
            </a:r>
          </a:p>
          <a:p>
            <a:pPr algn="just"/>
            <a:endParaRPr lang="pt-PT" sz="600" b="1" dirty="0">
              <a:cs typeface="Gisha" panose="020B0502040204020203" pitchFamily="34" charset="-79"/>
            </a:endParaRPr>
          </a:p>
          <a:p>
            <a:pPr algn="just"/>
            <a:r>
              <a:rPr lang="pt-PT" sz="1050" b="1" dirty="0">
                <a:cs typeface="Gisha" panose="020B0502040204020203" pitchFamily="34" charset="-79"/>
              </a:rPr>
              <a:t>15h00 | Sessão de Abertura</a:t>
            </a:r>
          </a:p>
          <a:p>
            <a:pPr algn="just"/>
            <a:r>
              <a:rPr lang="pt-PT" sz="900" dirty="0">
                <a:cs typeface="Gisha" panose="020B0502040204020203" pitchFamily="34" charset="-79"/>
              </a:rPr>
              <a:t>Dra. Helena Teodósio, Presidente do Município</a:t>
            </a:r>
          </a:p>
          <a:p>
            <a:pPr algn="just"/>
            <a:r>
              <a:rPr lang="pt-PT" sz="900" dirty="0">
                <a:cs typeface="Gisha" panose="020B0502040204020203" pitchFamily="34" charset="-79"/>
              </a:rPr>
              <a:t>Dr. Adérito Machado, Presidente do Conselho Local de Ação Social </a:t>
            </a:r>
          </a:p>
          <a:p>
            <a:pPr algn="just"/>
            <a:r>
              <a:rPr lang="pt-PT" sz="900" dirty="0">
                <a:cs typeface="Gisha" panose="020B0502040204020203" pitchFamily="34" charset="-79"/>
              </a:rPr>
              <a:t>José Guerra, Presidente da Associação Fernão Mendes Pinto</a:t>
            </a:r>
          </a:p>
          <a:p>
            <a:pPr algn="just"/>
            <a:endParaRPr lang="pt-PT" sz="600" b="1" dirty="0">
              <a:cs typeface="Gisha" panose="020B0502040204020203" pitchFamily="34" charset="-79"/>
            </a:endParaRPr>
          </a:p>
          <a:p>
            <a:pPr algn="just"/>
            <a:r>
              <a:rPr lang="pt-PT" sz="1050" b="1" dirty="0">
                <a:cs typeface="Gisha" panose="020B0502040204020203" pitchFamily="34" charset="-79"/>
              </a:rPr>
              <a:t>15h30 | Sessão de Trabalho</a:t>
            </a:r>
            <a:endParaRPr lang="pt-PT" sz="1050" dirty="0">
              <a:cs typeface="Gisha" panose="020B0502040204020203" pitchFamily="34" charset="-79"/>
            </a:endParaRPr>
          </a:p>
          <a:p>
            <a:pPr algn="just"/>
            <a:r>
              <a:rPr lang="pt-PT" sz="900" b="1" dirty="0">
                <a:cs typeface="Gisha" panose="020B0502040204020203" pitchFamily="34" charset="-79"/>
              </a:rPr>
              <a:t>Oradores/as:</a:t>
            </a:r>
          </a:p>
          <a:p>
            <a:pPr algn="just"/>
            <a:r>
              <a:rPr lang="pt-PT" sz="900" dirty="0" smtClean="0">
                <a:cs typeface="Gisha" panose="020B0502040204020203" pitchFamily="34" charset="-79"/>
              </a:rPr>
              <a:t>Dr</a:t>
            </a:r>
            <a:r>
              <a:rPr lang="pt-PT" sz="900" dirty="0" smtClean="0">
                <a:cs typeface="Gisha" panose="020B0502040204020203" pitchFamily="34" charset="-79"/>
              </a:rPr>
              <a:t>a.</a:t>
            </a:r>
            <a:r>
              <a:rPr lang="pt-PT" sz="900" dirty="0" smtClean="0">
                <a:cs typeface="Gisha" panose="020B0502040204020203" pitchFamily="34" charset="-79"/>
              </a:rPr>
              <a:t> </a:t>
            </a:r>
            <a:r>
              <a:rPr lang="pt-PT" sz="900" dirty="0">
                <a:cs typeface="Gisha" panose="020B0502040204020203" pitchFamily="34" charset="-79"/>
              </a:rPr>
              <a:t>Paula Garcia, Procuradora DIAP Coimbra</a:t>
            </a:r>
          </a:p>
          <a:p>
            <a:pPr algn="just"/>
            <a:r>
              <a:rPr lang="pt-PT" sz="900" dirty="0">
                <a:cs typeface="Gisha" panose="020B0502040204020203" pitchFamily="34" charset="-79"/>
              </a:rPr>
              <a:t>Dr. João Redondo, Médico Psiquiatra do Serviço de Violência Familiar do Hospital Sobral Cid – CHUC</a:t>
            </a:r>
          </a:p>
          <a:p>
            <a:pPr algn="just"/>
            <a:r>
              <a:rPr lang="pt-PT" sz="900" dirty="0">
                <a:cs typeface="Gisha" panose="020B0502040204020203" pitchFamily="34" charset="-79"/>
              </a:rPr>
              <a:t>Dra. Marta Santos, Coordenadora do Núcleo de Apoio a Vítimas de Violência Doméstica de Cantanhede</a:t>
            </a:r>
          </a:p>
          <a:p>
            <a:pPr algn="just"/>
            <a:endParaRPr lang="pt-PT" sz="400" dirty="0">
              <a:cs typeface="Gisha" panose="020B0502040204020203" pitchFamily="34" charset="-79"/>
            </a:endParaRPr>
          </a:p>
          <a:p>
            <a:pPr algn="just"/>
            <a:r>
              <a:rPr lang="pt-PT" sz="900" b="1" dirty="0">
                <a:cs typeface="Gisha" panose="020B0502040204020203" pitchFamily="34" charset="-79"/>
              </a:rPr>
              <a:t>Público-alvo</a:t>
            </a:r>
            <a:r>
              <a:rPr lang="pt-PT" sz="900" dirty="0">
                <a:cs typeface="Gisha" panose="020B0502040204020203" pitchFamily="34" charset="-79"/>
              </a:rPr>
              <a:t>: Profissionais e Dirigentes de Entidades Públicas e Privadas</a:t>
            </a:r>
          </a:p>
          <a:p>
            <a:pPr algn="just"/>
            <a:r>
              <a:rPr lang="pt-PT" sz="900" b="1" dirty="0">
                <a:cs typeface="Gisha" panose="020B0502040204020203" pitchFamily="34" charset="-79"/>
              </a:rPr>
              <a:t>Local: </a:t>
            </a:r>
            <a:r>
              <a:rPr lang="pt-PT" sz="900" dirty="0">
                <a:cs typeface="Gisha" panose="020B0502040204020203" pitchFamily="34" charset="-79"/>
              </a:rPr>
              <a:t>Salão Nobre da Câmara Municipal de Cantanhede</a:t>
            </a:r>
          </a:p>
          <a:p>
            <a:pPr algn="just"/>
            <a:endParaRPr lang="pt-PT" sz="1000" dirty="0">
              <a:cs typeface="Gisha" panose="020B0502040204020203" pitchFamily="34" charset="-79"/>
            </a:endParaRPr>
          </a:p>
          <a:p>
            <a:pPr algn="r">
              <a:lnSpc>
                <a:spcPct val="150000"/>
              </a:lnSpc>
            </a:pPr>
            <a:r>
              <a:rPr lang="pt-PT" sz="1100" b="1" dirty="0">
                <a:cs typeface="Gisha" panose="020B0502040204020203" pitchFamily="34" charset="-79"/>
              </a:rPr>
              <a:t>24 OUT | 10h00</a:t>
            </a:r>
          </a:p>
          <a:p>
            <a:r>
              <a:rPr lang="pt-PT" sz="1100" b="1" cap="small" dirty="0">
                <a:cs typeface="Gisha" panose="020B0502040204020203" pitchFamily="34" charset="-79"/>
              </a:rPr>
              <a:t>CIDADANIA, DESIGUALDADE(S) E PREVENÇÃO DA VIOLÊNCIA</a:t>
            </a:r>
          </a:p>
          <a:p>
            <a:pPr algn="just"/>
            <a:endParaRPr lang="pt-PT" sz="600" b="1" dirty="0">
              <a:cs typeface="Gisha" panose="020B0502040204020203" pitchFamily="34" charset="-79"/>
            </a:endParaRPr>
          </a:p>
          <a:p>
            <a:pPr algn="just"/>
            <a:r>
              <a:rPr lang="pt-PT" sz="1050" b="1" dirty="0">
                <a:cs typeface="Gisha" panose="020B0502040204020203" pitchFamily="34" charset="-79"/>
              </a:rPr>
              <a:t>10h00 | Visita à Exposição Aqui Morreu uma Mulher</a:t>
            </a:r>
          </a:p>
          <a:p>
            <a:pPr algn="just"/>
            <a:endParaRPr lang="pt-PT" sz="600" b="1" dirty="0">
              <a:cs typeface="Gisha" panose="020B0502040204020203" pitchFamily="34" charset="-79"/>
            </a:endParaRPr>
          </a:p>
          <a:p>
            <a:pPr algn="just"/>
            <a:r>
              <a:rPr lang="pt-PT" sz="300" b="1" dirty="0">
                <a:cs typeface="Gisha" panose="020B0502040204020203" pitchFamily="34" charset="-79"/>
              </a:rPr>
              <a:t> </a:t>
            </a:r>
            <a:r>
              <a:rPr lang="pt-PT" sz="1050" b="1" dirty="0">
                <a:cs typeface="Gisha" panose="020B0502040204020203" pitchFamily="34" charset="-79"/>
              </a:rPr>
              <a:t>10h30 | Sessão de Abertura</a:t>
            </a:r>
            <a:r>
              <a:rPr lang="pt-PT" sz="1050" dirty="0">
                <a:cs typeface="Gisha" panose="020B0502040204020203" pitchFamily="34" charset="-79"/>
              </a:rPr>
              <a:t> </a:t>
            </a:r>
          </a:p>
          <a:p>
            <a:pPr algn="just"/>
            <a:r>
              <a:rPr lang="pt-PT" sz="900" dirty="0">
                <a:cs typeface="Gisha" panose="020B0502040204020203" pitchFamily="34" charset="-79"/>
              </a:rPr>
              <a:t>Dra. Helena Teodósio, Presidente do Município</a:t>
            </a:r>
          </a:p>
          <a:p>
            <a:pPr algn="just"/>
            <a:r>
              <a:rPr lang="pt-PT" sz="900" dirty="0">
                <a:cs typeface="Gisha" panose="020B0502040204020203" pitchFamily="34" charset="-79"/>
              </a:rPr>
              <a:t>Dr. Adérito Machado, Presidente do Conselho Local de Ação Social </a:t>
            </a:r>
          </a:p>
          <a:p>
            <a:pPr algn="just"/>
            <a:r>
              <a:rPr lang="pt-PT" sz="900" dirty="0">
                <a:cs typeface="Gisha" panose="020B0502040204020203" pitchFamily="34" charset="-79"/>
              </a:rPr>
              <a:t>Representante da ANIMAR – Associação Portuguesa para o Desenvolvimento Local </a:t>
            </a:r>
          </a:p>
          <a:p>
            <a:pPr algn="just"/>
            <a:endParaRPr lang="pt-PT" sz="600" dirty="0">
              <a:cs typeface="Gisha" panose="020B0502040204020203" pitchFamily="34" charset="-79"/>
            </a:endParaRPr>
          </a:p>
          <a:p>
            <a:pPr algn="just"/>
            <a:r>
              <a:rPr lang="pt-PT" sz="1050" b="1" dirty="0">
                <a:cs typeface="Gisha" panose="020B0502040204020203" pitchFamily="34" charset="-79"/>
              </a:rPr>
              <a:t>11h00 | Mesa Redonda</a:t>
            </a:r>
          </a:p>
          <a:p>
            <a:pPr algn="just"/>
            <a:r>
              <a:rPr lang="pt-PT" sz="900" b="1" dirty="0">
                <a:cs typeface="Gisha" panose="020B0502040204020203" pitchFamily="34" charset="-79"/>
              </a:rPr>
              <a:t>Moderação: Representante da ANIMAR</a:t>
            </a:r>
            <a:endParaRPr lang="pt-PT" sz="900" dirty="0">
              <a:cs typeface="Gisha" panose="020B0502040204020203" pitchFamily="34" charset="-79"/>
            </a:endParaRPr>
          </a:p>
          <a:p>
            <a:pPr algn="just"/>
            <a:r>
              <a:rPr lang="pt-PT" sz="900" dirty="0">
                <a:cs typeface="Gisha" panose="020B0502040204020203" pitchFamily="34" charset="-79"/>
              </a:rPr>
              <a:t>Jornalista Teresa Campos e Fotógrafo José Carlos Carvalho –  Revista VISÃO</a:t>
            </a:r>
          </a:p>
          <a:p>
            <a:pPr algn="just"/>
            <a:r>
              <a:rPr lang="pt-PT" sz="900" dirty="0">
                <a:cs typeface="Gisha" panose="020B0502040204020203" pitchFamily="34" charset="-79"/>
              </a:rPr>
              <a:t>Representante da Comissão para Cidadania a Igualdade de Género</a:t>
            </a:r>
          </a:p>
          <a:p>
            <a:pPr algn="just"/>
            <a:r>
              <a:rPr lang="pt-PT" sz="900" dirty="0">
                <a:cs typeface="Gisha" panose="020B0502040204020203" pitchFamily="34" charset="-79"/>
              </a:rPr>
              <a:t>Dra. Marta Santos, Coordenadora do Núcleo de Apoio a Vítimas de Violência Doméstica de Cantanhede</a:t>
            </a:r>
          </a:p>
          <a:p>
            <a:pPr algn="just"/>
            <a:endParaRPr lang="pt-PT" sz="400" dirty="0">
              <a:cs typeface="Gisha" panose="020B0502040204020203" pitchFamily="34" charset="-79"/>
            </a:endParaRPr>
          </a:p>
          <a:p>
            <a:pPr algn="just"/>
            <a:r>
              <a:rPr lang="pt-PT" sz="900" b="1" dirty="0">
                <a:cs typeface="Gisha" panose="020B0502040204020203" pitchFamily="34" charset="-79"/>
              </a:rPr>
              <a:t>Público-alvo: </a:t>
            </a:r>
            <a:r>
              <a:rPr lang="pt-PT" sz="900" dirty="0">
                <a:cs typeface="Gisha" panose="020B0502040204020203" pitchFamily="34" charset="-79"/>
              </a:rPr>
              <a:t>Alunos/as do Ensino Secundário, Profissionais de Educação e de Intervenção Social </a:t>
            </a:r>
          </a:p>
          <a:p>
            <a:pPr algn="just"/>
            <a:r>
              <a:rPr lang="pt-PT" sz="900" b="1" dirty="0">
                <a:cs typeface="Gisha" panose="020B0502040204020203" pitchFamily="34" charset="-79"/>
              </a:rPr>
              <a:t>Local: </a:t>
            </a:r>
            <a:r>
              <a:rPr lang="pt-PT" sz="900" dirty="0">
                <a:cs typeface="Gisha" panose="020B0502040204020203" pitchFamily="34" charset="-79"/>
              </a:rPr>
              <a:t>Centro Paroquial S. Pedro</a:t>
            </a:r>
          </a:p>
          <a:p>
            <a:pPr algn="just"/>
            <a:endParaRPr lang="pt-PT" sz="1000" dirty="0">
              <a:cs typeface="Gisha" panose="020B0502040204020203" pitchFamily="34" charset="-79"/>
            </a:endParaRPr>
          </a:p>
          <a:p>
            <a:pPr algn="r">
              <a:spcBef>
                <a:spcPts val="200"/>
              </a:spcBef>
              <a:spcAft>
                <a:spcPts val="300"/>
              </a:spcAft>
            </a:pPr>
            <a:r>
              <a:rPr lang="pt-PT" sz="1100" b="1" dirty="0">
                <a:cs typeface="Gisha" panose="020B0502040204020203" pitchFamily="34" charset="-79"/>
              </a:rPr>
              <a:t>25 e 26 OUT | 9h00-16h00 </a:t>
            </a:r>
          </a:p>
          <a:p>
            <a:pPr algn="just">
              <a:spcBef>
                <a:spcPts val="200"/>
              </a:spcBef>
              <a:spcAft>
                <a:spcPts val="300"/>
              </a:spcAft>
            </a:pPr>
            <a:r>
              <a:rPr lang="pt-PT" sz="1100" b="1" dirty="0">
                <a:cs typeface="Gisha" panose="020B0502040204020203" pitchFamily="34" charset="-79"/>
              </a:rPr>
              <a:t>EXPOSIÇÃO AQUI MORREU UMA MULHER</a:t>
            </a:r>
          </a:p>
          <a:p>
            <a:pPr algn="just">
              <a:spcBef>
                <a:spcPts val="200"/>
              </a:spcBef>
              <a:spcAft>
                <a:spcPts val="300"/>
              </a:spcAft>
            </a:pPr>
            <a:endParaRPr lang="pt-PT" sz="300" dirty="0">
              <a:cs typeface="Gisha" panose="020B0502040204020203" pitchFamily="34" charset="-79"/>
            </a:endParaRPr>
          </a:p>
          <a:p>
            <a:pPr algn="just">
              <a:spcBef>
                <a:spcPts val="200"/>
              </a:spcBef>
              <a:spcAft>
                <a:spcPts val="300"/>
              </a:spcAft>
            </a:pPr>
            <a:r>
              <a:rPr lang="pt-PT" sz="900" b="1" dirty="0">
                <a:cs typeface="Gisha" panose="020B0502040204020203" pitchFamily="34" charset="-79"/>
              </a:rPr>
              <a:t>Público-alvo</a:t>
            </a:r>
            <a:r>
              <a:rPr lang="pt-PT" sz="900" dirty="0">
                <a:cs typeface="Gisha" panose="020B0502040204020203" pitchFamily="34" charset="-79"/>
              </a:rPr>
              <a:t>: Para toda a Comunidade</a:t>
            </a:r>
          </a:p>
          <a:p>
            <a:pPr algn="just"/>
            <a:r>
              <a:rPr lang="pt-PT" sz="900" b="1" dirty="0">
                <a:cs typeface="Gisha" panose="020B0502040204020203" pitchFamily="34" charset="-79"/>
              </a:rPr>
              <a:t>Local:</a:t>
            </a:r>
            <a:r>
              <a:rPr lang="pt-PT" sz="900" dirty="0">
                <a:cs typeface="Gisha" panose="020B0502040204020203" pitchFamily="34" charset="-79"/>
              </a:rPr>
              <a:t> Praça Marquês de Marialva (open </a:t>
            </a:r>
            <a:r>
              <a:rPr lang="pt-PT" sz="900" dirty="0" err="1">
                <a:cs typeface="Gisha" panose="020B0502040204020203" pitchFamily="34" charset="-79"/>
              </a:rPr>
              <a:t>space</a:t>
            </a:r>
            <a:r>
              <a:rPr lang="pt-PT" sz="900" dirty="0">
                <a:cs typeface="Gisha" panose="020B0502040204020203" pitchFamily="34" charset="-79"/>
              </a:rPr>
              <a:t>)</a:t>
            </a:r>
          </a:p>
        </p:txBody>
      </p:sp>
      <p:pic>
        <p:nvPicPr>
          <p:cNvPr id="20" name="Imagem 19" descr="C:\Users\Utilizador\AppData\Local\Microsoft\Windows\INetCache\Content.Word\20161019_193126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85"/>
          <a:stretch/>
        </p:blipFill>
        <p:spPr bwMode="auto">
          <a:xfrm>
            <a:off x="173738" y="6227592"/>
            <a:ext cx="3048000" cy="20044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sp>
        <p:nvSpPr>
          <p:cNvPr id="3" name="CaixaDeTexto 2"/>
          <p:cNvSpPr txBox="1"/>
          <p:nvPr/>
        </p:nvSpPr>
        <p:spPr>
          <a:xfrm>
            <a:off x="173738" y="266700"/>
            <a:ext cx="304800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pt-PT" b="1" kern="2200" spc="165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PROGRAMA</a:t>
            </a:r>
          </a:p>
        </p:txBody>
      </p:sp>
    </p:spTree>
    <p:extLst>
      <p:ext uri="{BB962C8B-B14F-4D97-AF65-F5344CB8AC3E}">
        <p14:creationId xmlns:p14="http://schemas.microsoft.com/office/powerpoint/2010/main" val="371168578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3087</TotalTime>
  <Words>41</Words>
  <Application>Microsoft Office PowerPoint</Application>
  <PresentationFormat>Papel A4 (210x297 mm)</PresentationFormat>
  <Paragraphs>83</Paragraphs>
  <Slides>2</Slides>
  <Notes>1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Gisha</vt:lpstr>
      <vt:lpstr>Tema do Office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luis fonseca</dc:creator>
  <cp:lastModifiedBy>Ana Paula Bastos</cp:lastModifiedBy>
  <cp:revision>55</cp:revision>
  <cp:lastPrinted>2018-09-05T15:29:50Z</cp:lastPrinted>
  <dcterms:created xsi:type="dcterms:W3CDTF">2018-08-25T15:54:14Z</dcterms:created>
  <dcterms:modified xsi:type="dcterms:W3CDTF">2018-09-06T14:48:13Z</dcterms:modified>
</cp:coreProperties>
</file>