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1"/>
  </p:notesMasterIdLst>
  <p:sldIdLst>
    <p:sldId id="353" r:id="rId2"/>
    <p:sldId id="285" r:id="rId3"/>
    <p:sldId id="352" r:id="rId4"/>
    <p:sldId id="319" r:id="rId5"/>
    <p:sldId id="318" r:id="rId6"/>
    <p:sldId id="356" r:id="rId7"/>
    <p:sldId id="320" r:id="rId8"/>
    <p:sldId id="357" r:id="rId9"/>
    <p:sldId id="354" r:id="rId10"/>
    <p:sldId id="358" r:id="rId11"/>
    <p:sldId id="355" r:id="rId12"/>
    <p:sldId id="360" r:id="rId13"/>
    <p:sldId id="301" r:id="rId14"/>
    <p:sldId id="273" r:id="rId15"/>
    <p:sldId id="361" r:id="rId16"/>
    <p:sldId id="363" r:id="rId17"/>
    <p:sldId id="364" r:id="rId18"/>
    <p:sldId id="362" r:id="rId19"/>
    <p:sldId id="35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7D0"/>
    <a:srgbClr val="37BDEE"/>
    <a:srgbClr val="D1E8E2"/>
    <a:srgbClr val="40BAD2"/>
    <a:srgbClr val="8FD1CF"/>
    <a:srgbClr val="9CD49D"/>
    <a:srgbClr val="40AC3C"/>
    <a:srgbClr val="3CA93A"/>
    <a:srgbClr val="F6F6F5"/>
    <a:srgbClr val="F6B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32" autoAdjust="0"/>
    <p:restoredTop sz="95332" autoAdjust="0"/>
  </p:normalViewPr>
  <p:slideViewPr>
    <p:cSldViewPr snapToGrid="0">
      <p:cViewPr varScale="1">
        <p:scale>
          <a:sx n="89" d="100"/>
          <a:sy n="89" d="100"/>
        </p:scale>
        <p:origin x="96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5D3ADD-8B84-44BE-8F0E-5DD9036D2EFB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9B92C49-2125-4FD5-8661-F334BCB6C4BB}">
      <dgm:prSet phldrT="[Texto]"/>
      <dgm:spPr/>
      <dgm:t>
        <a:bodyPr/>
        <a:lstStyle/>
        <a:p>
          <a:endParaRPr lang="pt-PT" dirty="0"/>
        </a:p>
      </dgm:t>
    </dgm:pt>
    <dgm:pt modelId="{DCA45943-F907-4E78-BC26-0092C8EC621E}" type="parTrans" cxnId="{2697A226-0D61-4949-BEE1-76B5605B72A7}">
      <dgm:prSet/>
      <dgm:spPr/>
      <dgm:t>
        <a:bodyPr/>
        <a:lstStyle/>
        <a:p>
          <a:endParaRPr lang="pt-PT"/>
        </a:p>
      </dgm:t>
    </dgm:pt>
    <dgm:pt modelId="{7948B29E-B4DD-4B59-9E19-F8BE27744C8C}" type="sibTrans" cxnId="{2697A226-0D61-4949-BEE1-76B5605B72A7}">
      <dgm:prSet/>
      <dgm:spPr/>
      <dgm:t>
        <a:bodyPr/>
        <a:lstStyle/>
        <a:p>
          <a:endParaRPr lang="pt-PT"/>
        </a:p>
      </dgm:t>
    </dgm:pt>
    <dgm:pt modelId="{626CEE7A-E903-4754-826E-61264B8AFED3}">
      <dgm:prSet/>
      <dgm:spPr/>
      <dgm:t>
        <a:bodyPr/>
        <a:lstStyle/>
        <a:p>
          <a:r>
            <a:rPr lang="pt-PT" b="1" i="0" dirty="0">
              <a:latin typeface="Calibri" panose="020F0502020204030204" pitchFamily="34" charset="0"/>
              <a:cs typeface="Calibri" panose="020F0502020204030204" pitchFamily="34" charset="0"/>
            </a:rPr>
            <a:t>Taxa de esforço supera os 50%</a:t>
          </a:r>
          <a:endParaRPr lang="pt-PT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51F0D57-0485-44D2-90DB-CD797A8D2D39}" type="parTrans" cxnId="{27E13308-86C7-4AD8-9B52-4B69E317317B}">
      <dgm:prSet/>
      <dgm:spPr/>
      <dgm:t>
        <a:bodyPr/>
        <a:lstStyle/>
        <a:p>
          <a:endParaRPr lang="pt-PT"/>
        </a:p>
      </dgm:t>
    </dgm:pt>
    <dgm:pt modelId="{A21FDE1B-776C-41ED-93EB-E38DE65FC8C8}" type="sibTrans" cxnId="{27E13308-86C7-4AD8-9B52-4B69E317317B}">
      <dgm:prSet/>
      <dgm:spPr/>
      <dgm:t>
        <a:bodyPr/>
        <a:lstStyle/>
        <a:p>
          <a:endParaRPr lang="pt-PT"/>
        </a:p>
      </dgm:t>
    </dgm:pt>
    <dgm:pt modelId="{A3B6D31E-AB84-4A2A-BC36-4AEA0A0C18CB}">
      <dgm:prSet custT="1"/>
      <dgm:spPr/>
      <dgm:t>
        <a:bodyPr/>
        <a:lstStyle/>
        <a:p>
          <a:r>
            <a:rPr lang="pt-PT" sz="1400" b="1" i="0" dirty="0">
              <a:latin typeface="Calibri" panose="020F0502020204030204" pitchFamily="34" charset="0"/>
              <a:cs typeface="Calibri" panose="020F0502020204030204" pitchFamily="34" charset="0"/>
            </a:rPr>
            <a:t>Taxa de esforço aumenta (pelo menos) 5 pontos percentuais e supera 36%</a:t>
          </a:r>
          <a:endParaRPr lang="pt-PT" sz="1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0FDD464-7526-4AE0-A08F-047E613902E2}" type="parTrans" cxnId="{FDFC6DE3-A94D-4FB1-8429-1E62F104CE2C}">
      <dgm:prSet/>
      <dgm:spPr/>
      <dgm:t>
        <a:bodyPr/>
        <a:lstStyle/>
        <a:p>
          <a:endParaRPr lang="pt-PT"/>
        </a:p>
      </dgm:t>
    </dgm:pt>
    <dgm:pt modelId="{FB22C0E1-D40E-4709-946E-912858CA1ECB}" type="sibTrans" cxnId="{FDFC6DE3-A94D-4FB1-8429-1E62F104CE2C}">
      <dgm:prSet/>
      <dgm:spPr/>
      <dgm:t>
        <a:bodyPr/>
        <a:lstStyle/>
        <a:p>
          <a:endParaRPr lang="pt-PT"/>
        </a:p>
      </dgm:t>
    </dgm:pt>
    <dgm:pt modelId="{8CABD965-D4AC-44F0-B524-1C4E2EAFD21A}">
      <dgm:prSet/>
      <dgm:spPr/>
      <dgm:t>
        <a:bodyPr/>
        <a:lstStyle/>
        <a:p>
          <a:r>
            <a:rPr lang="pt-PT" b="1" dirty="0">
              <a:latin typeface="Calibri" panose="020F0502020204030204" pitchFamily="34" charset="0"/>
              <a:cs typeface="Calibri" panose="020F0502020204030204" pitchFamily="34" charset="0"/>
            </a:rPr>
            <a:t>Taxa de esforço aumenta o que prevê o teste de stress do Banco de Portugal resultando uma taxa de esforço superior a 36%</a:t>
          </a:r>
        </a:p>
      </dgm:t>
    </dgm:pt>
    <dgm:pt modelId="{B22D9BB9-20A8-4B36-A549-6062A2E34E99}" type="parTrans" cxnId="{F0C3C728-DBAC-4D27-8AEA-EDA341C476F8}">
      <dgm:prSet/>
      <dgm:spPr/>
      <dgm:t>
        <a:bodyPr/>
        <a:lstStyle/>
        <a:p>
          <a:endParaRPr lang="pt-PT"/>
        </a:p>
      </dgm:t>
    </dgm:pt>
    <dgm:pt modelId="{3EE722CB-1089-4364-A09B-63A92A782D5F}" type="sibTrans" cxnId="{F0C3C728-DBAC-4D27-8AEA-EDA341C476F8}">
      <dgm:prSet/>
      <dgm:spPr/>
      <dgm:t>
        <a:bodyPr/>
        <a:lstStyle/>
        <a:p>
          <a:endParaRPr lang="pt-PT"/>
        </a:p>
      </dgm:t>
    </dgm:pt>
    <dgm:pt modelId="{870D7385-869B-498A-9A58-A0DAB72A7F99}" type="pres">
      <dgm:prSet presAssocID="{495D3ADD-8B84-44BE-8F0E-5DD9036D2E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E3A2CA-9BA0-4E7E-8545-B6C3C944AA3C}" type="pres">
      <dgm:prSet presAssocID="{D9B92C49-2125-4FD5-8661-F334BCB6C4BB}" presName="hierRoot1" presStyleCnt="0"/>
      <dgm:spPr/>
    </dgm:pt>
    <dgm:pt modelId="{7CF8A3E2-7A7B-495F-9D6E-6CD933006DFC}" type="pres">
      <dgm:prSet presAssocID="{D9B92C49-2125-4FD5-8661-F334BCB6C4BB}" presName="composite" presStyleCnt="0"/>
      <dgm:spPr/>
    </dgm:pt>
    <dgm:pt modelId="{B7D41420-F422-4C90-9B97-BF134CB317DC}" type="pres">
      <dgm:prSet presAssocID="{D9B92C49-2125-4FD5-8661-F334BCB6C4BB}" presName="background" presStyleLbl="node0" presStyleIdx="0" presStyleCnt="1"/>
      <dgm:spPr/>
    </dgm:pt>
    <dgm:pt modelId="{9BFC26CA-D27E-4548-90F5-526F3E71BFEF}" type="pres">
      <dgm:prSet presAssocID="{D9B92C49-2125-4FD5-8661-F334BCB6C4BB}" presName="text" presStyleLbl="fgAcc0" presStyleIdx="0" presStyleCnt="1">
        <dgm:presLayoutVars>
          <dgm:chPref val="3"/>
        </dgm:presLayoutVars>
      </dgm:prSet>
      <dgm:spPr/>
    </dgm:pt>
    <dgm:pt modelId="{4E26B860-4163-409B-A37B-8A5DE212EE31}" type="pres">
      <dgm:prSet presAssocID="{D9B92C49-2125-4FD5-8661-F334BCB6C4BB}" presName="hierChild2" presStyleCnt="0"/>
      <dgm:spPr/>
    </dgm:pt>
    <dgm:pt modelId="{D277C33D-DB9B-4769-8D37-6D339DC6BDB5}" type="pres">
      <dgm:prSet presAssocID="{B22D9BB9-20A8-4B36-A549-6062A2E34E99}" presName="Name10" presStyleLbl="parChTrans1D2" presStyleIdx="0" presStyleCnt="3"/>
      <dgm:spPr/>
    </dgm:pt>
    <dgm:pt modelId="{023E581F-9AF1-4D4E-8134-C40E5BED1761}" type="pres">
      <dgm:prSet presAssocID="{8CABD965-D4AC-44F0-B524-1C4E2EAFD21A}" presName="hierRoot2" presStyleCnt="0"/>
      <dgm:spPr/>
    </dgm:pt>
    <dgm:pt modelId="{65042743-55F2-4AF3-8423-35744B1A34EA}" type="pres">
      <dgm:prSet presAssocID="{8CABD965-D4AC-44F0-B524-1C4E2EAFD21A}" presName="composite2" presStyleCnt="0"/>
      <dgm:spPr/>
    </dgm:pt>
    <dgm:pt modelId="{1B232742-AEFC-49F1-9D2B-FF3B59E46E87}" type="pres">
      <dgm:prSet presAssocID="{8CABD965-D4AC-44F0-B524-1C4E2EAFD21A}" presName="background2" presStyleLbl="node2" presStyleIdx="0" presStyleCnt="3"/>
      <dgm:spPr/>
    </dgm:pt>
    <dgm:pt modelId="{55D0C237-E409-4474-B3B9-A901D15FAC27}" type="pres">
      <dgm:prSet presAssocID="{8CABD965-D4AC-44F0-B524-1C4E2EAFD21A}" presName="text2" presStyleLbl="fgAcc2" presStyleIdx="0" presStyleCnt="3">
        <dgm:presLayoutVars>
          <dgm:chPref val="3"/>
        </dgm:presLayoutVars>
      </dgm:prSet>
      <dgm:spPr/>
    </dgm:pt>
    <dgm:pt modelId="{4B25E8B0-B7E0-40D4-8479-DD6382305012}" type="pres">
      <dgm:prSet presAssocID="{8CABD965-D4AC-44F0-B524-1C4E2EAFD21A}" presName="hierChild3" presStyleCnt="0"/>
      <dgm:spPr/>
    </dgm:pt>
    <dgm:pt modelId="{222466BB-FE3E-4008-BE28-2E322CBBE784}" type="pres">
      <dgm:prSet presAssocID="{851F0D57-0485-44D2-90DB-CD797A8D2D39}" presName="Name10" presStyleLbl="parChTrans1D2" presStyleIdx="1" presStyleCnt="3"/>
      <dgm:spPr/>
    </dgm:pt>
    <dgm:pt modelId="{9067728E-8296-4567-AD7A-AA74401EEAE1}" type="pres">
      <dgm:prSet presAssocID="{626CEE7A-E903-4754-826E-61264B8AFED3}" presName="hierRoot2" presStyleCnt="0"/>
      <dgm:spPr/>
    </dgm:pt>
    <dgm:pt modelId="{6A9EAD23-1A33-4728-90BA-DE3A7E58B6C6}" type="pres">
      <dgm:prSet presAssocID="{626CEE7A-E903-4754-826E-61264B8AFED3}" presName="composite2" presStyleCnt="0"/>
      <dgm:spPr/>
    </dgm:pt>
    <dgm:pt modelId="{85AC4198-4377-42A8-9A9D-DD61C48F5049}" type="pres">
      <dgm:prSet presAssocID="{626CEE7A-E903-4754-826E-61264B8AFED3}" presName="background2" presStyleLbl="node2" presStyleIdx="1" presStyleCnt="3"/>
      <dgm:spPr/>
    </dgm:pt>
    <dgm:pt modelId="{A225AEF2-4B78-4EA6-8749-AE5B034D5B80}" type="pres">
      <dgm:prSet presAssocID="{626CEE7A-E903-4754-826E-61264B8AFED3}" presName="text2" presStyleLbl="fgAcc2" presStyleIdx="1" presStyleCnt="3">
        <dgm:presLayoutVars>
          <dgm:chPref val="3"/>
        </dgm:presLayoutVars>
      </dgm:prSet>
      <dgm:spPr/>
    </dgm:pt>
    <dgm:pt modelId="{4BA3DA03-0227-4CBE-9958-F654B6640C70}" type="pres">
      <dgm:prSet presAssocID="{626CEE7A-E903-4754-826E-61264B8AFED3}" presName="hierChild3" presStyleCnt="0"/>
      <dgm:spPr/>
    </dgm:pt>
    <dgm:pt modelId="{96532172-710A-48C5-A640-664945C5F7CC}" type="pres">
      <dgm:prSet presAssocID="{10FDD464-7526-4AE0-A08F-047E613902E2}" presName="Name10" presStyleLbl="parChTrans1D2" presStyleIdx="2" presStyleCnt="3"/>
      <dgm:spPr/>
    </dgm:pt>
    <dgm:pt modelId="{BB4C1243-B4FB-47B8-889D-51ECC2D6DEC5}" type="pres">
      <dgm:prSet presAssocID="{A3B6D31E-AB84-4A2A-BC36-4AEA0A0C18CB}" presName="hierRoot2" presStyleCnt="0"/>
      <dgm:spPr/>
    </dgm:pt>
    <dgm:pt modelId="{1FD26FED-AFCB-485E-99D5-694FC2452AAD}" type="pres">
      <dgm:prSet presAssocID="{A3B6D31E-AB84-4A2A-BC36-4AEA0A0C18CB}" presName="composite2" presStyleCnt="0"/>
      <dgm:spPr/>
    </dgm:pt>
    <dgm:pt modelId="{88B8D41E-F632-4D12-BAB4-CD7EF5FF0956}" type="pres">
      <dgm:prSet presAssocID="{A3B6D31E-AB84-4A2A-BC36-4AEA0A0C18CB}" presName="background2" presStyleLbl="node2" presStyleIdx="2" presStyleCnt="3"/>
      <dgm:spPr/>
    </dgm:pt>
    <dgm:pt modelId="{165246AA-74F5-4C04-A903-09BE8ACA48B3}" type="pres">
      <dgm:prSet presAssocID="{A3B6D31E-AB84-4A2A-BC36-4AEA0A0C18CB}" presName="text2" presStyleLbl="fgAcc2" presStyleIdx="2" presStyleCnt="3">
        <dgm:presLayoutVars>
          <dgm:chPref val="3"/>
        </dgm:presLayoutVars>
      </dgm:prSet>
      <dgm:spPr/>
    </dgm:pt>
    <dgm:pt modelId="{B54E0C06-6B4A-4A08-9C9B-27C550B91B50}" type="pres">
      <dgm:prSet presAssocID="{A3B6D31E-AB84-4A2A-BC36-4AEA0A0C18CB}" presName="hierChild3" presStyleCnt="0"/>
      <dgm:spPr/>
    </dgm:pt>
  </dgm:ptLst>
  <dgm:cxnLst>
    <dgm:cxn modelId="{013A8507-249C-45B4-9128-E2965010D812}" type="presOf" srcId="{626CEE7A-E903-4754-826E-61264B8AFED3}" destId="{A225AEF2-4B78-4EA6-8749-AE5B034D5B80}" srcOrd="0" destOrd="0" presId="urn:microsoft.com/office/officeart/2005/8/layout/hierarchy1"/>
    <dgm:cxn modelId="{27E13308-86C7-4AD8-9B52-4B69E317317B}" srcId="{D9B92C49-2125-4FD5-8661-F334BCB6C4BB}" destId="{626CEE7A-E903-4754-826E-61264B8AFED3}" srcOrd="1" destOrd="0" parTransId="{851F0D57-0485-44D2-90DB-CD797A8D2D39}" sibTransId="{A21FDE1B-776C-41ED-93EB-E38DE65FC8C8}"/>
    <dgm:cxn modelId="{4FD04E12-CE9C-45B3-9C59-BA438DA92246}" type="presOf" srcId="{495D3ADD-8B84-44BE-8F0E-5DD9036D2EFB}" destId="{870D7385-869B-498A-9A58-A0DAB72A7F99}" srcOrd="0" destOrd="0" presId="urn:microsoft.com/office/officeart/2005/8/layout/hierarchy1"/>
    <dgm:cxn modelId="{FEB4D113-C26F-4FF8-B028-169B06305CE3}" type="presOf" srcId="{10FDD464-7526-4AE0-A08F-047E613902E2}" destId="{96532172-710A-48C5-A640-664945C5F7CC}" srcOrd="0" destOrd="0" presId="urn:microsoft.com/office/officeart/2005/8/layout/hierarchy1"/>
    <dgm:cxn modelId="{F0707E23-6A13-47F0-8277-8E9DA5F65DD5}" type="presOf" srcId="{8CABD965-D4AC-44F0-B524-1C4E2EAFD21A}" destId="{55D0C237-E409-4474-B3B9-A901D15FAC27}" srcOrd="0" destOrd="0" presId="urn:microsoft.com/office/officeart/2005/8/layout/hierarchy1"/>
    <dgm:cxn modelId="{2697A226-0D61-4949-BEE1-76B5605B72A7}" srcId="{495D3ADD-8B84-44BE-8F0E-5DD9036D2EFB}" destId="{D9B92C49-2125-4FD5-8661-F334BCB6C4BB}" srcOrd="0" destOrd="0" parTransId="{DCA45943-F907-4E78-BC26-0092C8EC621E}" sibTransId="{7948B29E-B4DD-4B59-9E19-F8BE27744C8C}"/>
    <dgm:cxn modelId="{F0C3C728-DBAC-4D27-8AEA-EDA341C476F8}" srcId="{D9B92C49-2125-4FD5-8661-F334BCB6C4BB}" destId="{8CABD965-D4AC-44F0-B524-1C4E2EAFD21A}" srcOrd="0" destOrd="0" parTransId="{B22D9BB9-20A8-4B36-A549-6062A2E34E99}" sibTransId="{3EE722CB-1089-4364-A09B-63A92A782D5F}"/>
    <dgm:cxn modelId="{D3809045-93EC-483A-A696-87AE64E16A1E}" type="presOf" srcId="{B22D9BB9-20A8-4B36-A549-6062A2E34E99}" destId="{D277C33D-DB9B-4769-8D37-6D339DC6BDB5}" srcOrd="0" destOrd="0" presId="urn:microsoft.com/office/officeart/2005/8/layout/hierarchy1"/>
    <dgm:cxn modelId="{AE341C94-AFD2-4160-BBD7-D156283D2A57}" type="presOf" srcId="{851F0D57-0485-44D2-90DB-CD797A8D2D39}" destId="{222466BB-FE3E-4008-BE28-2E322CBBE784}" srcOrd="0" destOrd="0" presId="urn:microsoft.com/office/officeart/2005/8/layout/hierarchy1"/>
    <dgm:cxn modelId="{9311CBB6-E595-4A16-A7DD-FB6AA58DA61D}" type="presOf" srcId="{A3B6D31E-AB84-4A2A-BC36-4AEA0A0C18CB}" destId="{165246AA-74F5-4C04-A903-09BE8ACA48B3}" srcOrd="0" destOrd="0" presId="urn:microsoft.com/office/officeart/2005/8/layout/hierarchy1"/>
    <dgm:cxn modelId="{31A4B2CB-214B-45A2-BDA8-551A870333DA}" type="presOf" srcId="{D9B92C49-2125-4FD5-8661-F334BCB6C4BB}" destId="{9BFC26CA-D27E-4548-90F5-526F3E71BFEF}" srcOrd="0" destOrd="0" presId="urn:microsoft.com/office/officeart/2005/8/layout/hierarchy1"/>
    <dgm:cxn modelId="{FDFC6DE3-A94D-4FB1-8429-1E62F104CE2C}" srcId="{D9B92C49-2125-4FD5-8661-F334BCB6C4BB}" destId="{A3B6D31E-AB84-4A2A-BC36-4AEA0A0C18CB}" srcOrd="2" destOrd="0" parTransId="{10FDD464-7526-4AE0-A08F-047E613902E2}" sibTransId="{FB22C0E1-D40E-4709-946E-912858CA1ECB}"/>
    <dgm:cxn modelId="{86A1E8FB-3984-4B8C-9ED3-94C7B77851C7}" type="presParOf" srcId="{870D7385-869B-498A-9A58-A0DAB72A7F99}" destId="{E6E3A2CA-9BA0-4E7E-8545-B6C3C944AA3C}" srcOrd="0" destOrd="0" presId="urn:microsoft.com/office/officeart/2005/8/layout/hierarchy1"/>
    <dgm:cxn modelId="{4B7807FC-4208-431A-A86A-4F2ED4B7232E}" type="presParOf" srcId="{E6E3A2CA-9BA0-4E7E-8545-B6C3C944AA3C}" destId="{7CF8A3E2-7A7B-495F-9D6E-6CD933006DFC}" srcOrd="0" destOrd="0" presId="urn:microsoft.com/office/officeart/2005/8/layout/hierarchy1"/>
    <dgm:cxn modelId="{B3B64453-BA92-4132-AF62-470990B92756}" type="presParOf" srcId="{7CF8A3E2-7A7B-495F-9D6E-6CD933006DFC}" destId="{B7D41420-F422-4C90-9B97-BF134CB317DC}" srcOrd="0" destOrd="0" presId="urn:microsoft.com/office/officeart/2005/8/layout/hierarchy1"/>
    <dgm:cxn modelId="{FA0F0CAC-DAC5-4E7A-A748-B215BEE00A4B}" type="presParOf" srcId="{7CF8A3E2-7A7B-495F-9D6E-6CD933006DFC}" destId="{9BFC26CA-D27E-4548-90F5-526F3E71BFEF}" srcOrd="1" destOrd="0" presId="urn:microsoft.com/office/officeart/2005/8/layout/hierarchy1"/>
    <dgm:cxn modelId="{60FD6966-C824-43DF-AAE0-5CFA436839EF}" type="presParOf" srcId="{E6E3A2CA-9BA0-4E7E-8545-B6C3C944AA3C}" destId="{4E26B860-4163-409B-A37B-8A5DE212EE31}" srcOrd="1" destOrd="0" presId="urn:microsoft.com/office/officeart/2005/8/layout/hierarchy1"/>
    <dgm:cxn modelId="{5C9A4E8D-20E5-4B78-9744-827CEDFED6C5}" type="presParOf" srcId="{4E26B860-4163-409B-A37B-8A5DE212EE31}" destId="{D277C33D-DB9B-4769-8D37-6D339DC6BDB5}" srcOrd="0" destOrd="0" presId="urn:microsoft.com/office/officeart/2005/8/layout/hierarchy1"/>
    <dgm:cxn modelId="{897741A9-D90B-4AB9-B0FE-F06FB4242672}" type="presParOf" srcId="{4E26B860-4163-409B-A37B-8A5DE212EE31}" destId="{023E581F-9AF1-4D4E-8134-C40E5BED1761}" srcOrd="1" destOrd="0" presId="urn:microsoft.com/office/officeart/2005/8/layout/hierarchy1"/>
    <dgm:cxn modelId="{25629A5E-00D9-4732-9129-7380FA01A59B}" type="presParOf" srcId="{023E581F-9AF1-4D4E-8134-C40E5BED1761}" destId="{65042743-55F2-4AF3-8423-35744B1A34EA}" srcOrd="0" destOrd="0" presId="urn:microsoft.com/office/officeart/2005/8/layout/hierarchy1"/>
    <dgm:cxn modelId="{F84A08E5-CEA2-4AB9-8C73-AB20360CEF93}" type="presParOf" srcId="{65042743-55F2-4AF3-8423-35744B1A34EA}" destId="{1B232742-AEFC-49F1-9D2B-FF3B59E46E87}" srcOrd="0" destOrd="0" presId="urn:microsoft.com/office/officeart/2005/8/layout/hierarchy1"/>
    <dgm:cxn modelId="{80D6EC9F-A4A3-4804-8B08-2BBB47B9DFAF}" type="presParOf" srcId="{65042743-55F2-4AF3-8423-35744B1A34EA}" destId="{55D0C237-E409-4474-B3B9-A901D15FAC27}" srcOrd="1" destOrd="0" presId="urn:microsoft.com/office/officeart/2005/8/layout/hierarchy1"/>
    <dgm:cxn modelId="{3B8AC621-9279-4197-A9A0-A55432A5DD95}" type="presParOf" srcId="{023E581F-9AF1-4D4E-8134-C40E5BED1761}" destId="{4B25E8B0-B7E0-40D4-8479-DD6382305012}" srcOrd="1" destOrd="0" presId="urn:microsoft.com/office/officeart/2005/8/layout/hierarchy1"/>
    <dgm:cxn modelId="{4930F6DB-CAA6-4CC4-809A-789A06CB5F16}" type="presParOf" srcId="{4E26B860-4163-409B-A37B-8A5DE212EE31}" destId="{222466BB-FE3E-4008-BE28-2E322CBBE784}" srcOrd="2" destOrd="0" presId="urn:microsoft.com/office/officeart/2005/8/layout/hierarchy1"/>
    <dgm:cxn modelId="{CEF2AF9B-3300-497C-91C6-223BC454ED81}" type="presParOf" srcId="{4E26B860-4163-409B-A37B-8A5DE212EE31}" destId="{9067728E-8296-4567-AD7A-AA74401EEAE1}" srcOrd="3" destOrd="0" presId="urn:microsoft.com/office/officeart/2005/8/layout/hierarchy1"/>
    <dgm:cxn modelId="{98A2202C-2EF8-45F5-9733-B1D63F564D58}" type="presParOf" srcId="{9067728E-8296-4567-AD7A-AA74401EEAE1}" destId="{6A9EAD23-1A33-4728-90BA-DE3A7E58B6C6}" srcOrd="0" destOrd="0" presId="urn:microsoft.com/office/officeart/2005/8/layout/hierarchy1"/>
    <dgm:cxn modelId="{BCA310E6-E2CE-423B-A278-1A9E239E3F74}" type="presParOf" srcId="{6A9EAD23-1A33-4728-90BA-DE3A7E58B6C6}" destId="{85AC4198-4377-42A8-9A9D-DD61C48F5049}" srcOrd="0" destOrd="0" presId="urn:microsoft.com/office/officeart/2005/8/layout/hierarchy1"/>
    <dgm:cxn modelId="{2607CBFB-F76D-437F-B75F-7DE295ACCEB6}" type="presParOf" srcId="{6A9EAD23-1A33-4728-90BA-DE3A7E58B6C6}" destId="{A225AEF2-4B78-4EA6-8749-AE5B034D5B80}" srcOrd="1" destOrd="0" presId="urn:microsoft.com/office/officeart/2005/8/layout/hierarchy1"/>
    <dgm:cxn modelId="{B2DCC056-D605-4F60-8BE5-4482E398C8DF}" type="presParOf" srcId="{9067728E-8296-4567-AD7A-AA74401EEAE1}" destId="{4BA3DA03-0227-4CBE-9958-F654B6640C70}" srcOrd="1" destOrd="0" presId="urn:microsoft.com/office/officeart/2005/8/layout/hierarchy1"/>
    <dgm:cxn modelId="{EED30DC6-8931-4E35-9C5E-CDD813EE01DF}" type="presParOf" srcId="{4E26B860-4163-409B-A37B-8A5DE212EE31}" destId="{96532172-710A-48C5-A640-664945C5F7CC}" srcOrd="4" destOrd="0" presId="urn:microsoft.com/office/officeart/2005/8/layout/hierarchy1"/>
    <dgm:cxn modelId="{FBF33781-39AB-4C41-86FC-011DF4FCBA4B}" type="presParOf" srcId="{4E26B860-4163-409B-A37B-8A5DE212EE31}" destId="{BB4C1243-B4FB-47B8-889D-51ECC2D6DEC5}" srcOrd="5" destOrd="0" presId="urn:microsoft.com/office/officeart/2005/8/layout/hierarchy1"/>
    <dgm:cxn modelId="{E967C6B8-63EC-4939-B776-EF43F9252470}" type="presParOf" srcId="{BB4C1243-B4FB-47B8-889D-51ECC2D6DEC5}" destId="{1FD26FED-AFCB-485E-99D5-694FC2452AAD}" srcOrd="0" destOrd="0" presId="urn:microsoft.com/office/officeart/2005/8/layout/hierarchy1"/>
    <dgm:cxn modelId="{71C1623B-E6CF-4A3F-BD7A-F765621E2D63}" type="presParOf" srcId="{1FD26FED-AFCB-485E-99D5-694FC2452AAD}" destId="{88B8D41E-F632-4D12-BAB4-CD7EF5FF0956}" srcOrd="0" destOrd="0" presId="urn:microsoft.com/office/officeart/2005/8/layout/hierarchy1"/>
    <dgm:cxn modelId="{B0093997-C628-46F8-934B-A2D9872B7ED5}" type="presParOf" srcId="{1FD26FED-AFCB-485E-99D5-694FC2452AAD}" destId="{165246AA-74F5-4C04-A903-09BE8ACA48B3}" srcOrd="1" destOrd="0" presId="urn:microsoft.com/office/officeart/2005/8/layout/hierarchy1"/>
    <dgm:cxn modelId="{3A0069D5-021D-4430-BED0-656A11FAFA86}" type="presParOf" srcId="{BB4C1243-B4FB-47B8-889D-51ECC2D6DEC5}" destId="{B54E0C06-6B4A-4A08-9C9B-27C550B91B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32172-710A-48C5-A640-664945C5F7CC}">
      <dsp:nvSpPr>
        <dsp:cNvPr id="0" name=""/>
        <dsp:cNvSpPr/>
      </dsp:nvSpPr>
      <dsp:spPr>
        <a:xfrm>
          <a:off x="3387947" y="1788855"/>
          <a:ext cx="2404349" cy="572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887"/>
              </a:lnTo>
              <a:lnTo>
                <a:pt x="2404349" y="389887"/>
              </a:lnTo>
              <a:lnTo>
                <a:pt x="2404349" y="572125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466BB-FE3E-4008-BE28-2E322CBBE784}">
      <dsp:nvSpPr>
        <dsp:cNvPr id="0" name=""/>
        <dsp:cNvSpPr/>
      </dsp:nvSpPr>
      <dsp:spPr>
        <a:xfrm>
          <a:off x="3342227" y="1788855"/>
          <a:ext cx="91440" cy="5721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2125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77C33D-DB9B-4769-8D37-6D339DC6BDB5}">
      <dsp:nvSpPr>
        <dsp:cNvPr id="0" name=""/>
        <dsp:cNvSpPr/>
      </dsp:nvSpPr>
      <dsp:spPr>
        <a:xfrm>
          <a:off x="983597" y="1788855"/>
          <a:ext cx="2404349" cy="572125"/>
        </a:xfrm>
        <a:custGeom>
          <a:avLst/>
          <a:gdLst/>
          <a:ahLst/>
          <a:cxnLst/>
          <a:rect l="0" t="0" r="0" b="0"/>
          <a:pathLst>
            <a:path>
              <a:moveTo>
                <a:pt x="2404349" y="0"/>
              </a:moveTo>
              <a:lnTo>
                <a:pt x="2404349" y="389887"/>
              </a:lnTo>
              <a:lnTo>
                <a:pt x="0" y="389887"/>
              </a:lnTo>
              <a:lnTo>
                <a:pt x="0" y="572125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41420-F422-4C90-9B97-BF134CB317DC}">
      <dsp:nvSpPr>
        <dsp:cNvPr id="0" name=""/>
        <dsp:cNvSpPr/>
      </dsp:nvSpPr>
      <dsp:spPr>
        <a:xfrm>
          <a:off x="2404349" y="539686"/>
          <a:ext cx="1967195" cy="12491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FC26CA-D27E-4548-90F5-526F3E71BFEF}">
      <dsp:nvSpPr>
        <dsp:cNvPr id="0" name=""/>
        <dsp:cNvSpPr/>
      </dsp:nvSpPr>
      <dsp:spPr>
        <a:xfrm>
          <a:off x="2622927" y="747334"/>
          <a:ext cx="1967195" cy="1249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1200" kern="1200" dirty="0"/>
        </a:p>
      </dsp:txBody>
      <dsp:txXfrm>
        <a:off x="2659514" y="783921"/>
        <a:ext cx="1894021" cy="1175994"/>
      </dsp:txXfrm>
    </dsp:sp>
    <dsp:sp modelId="{1B232742-AEFC-49F1-9D2B-FF3B59E46E87}">
      <dsp:nvSpPr>
        <dsp:cNvPr id="0" name=""/>
        <dsp:cNvSpPr/>
      </dsp:nvSpPr>
      <dsp:spPr>
        <a:xfrm>
          <a:off x="0" y="2360981"/>
          <a:ext cx="1967195" cy="12491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D0C237-E409-4474-B3B9-A901D15FAC27}">
      <dsp:nvSpPr>
        <dsp:cNvPr id="0" name=""/>
        <dsp:cNvSpPr/>
      </dsp:nvSpPr>
      <dsp:spPr>
        <a:xfrm>
          <a:off x="218577" y="2568629"/>
          <a:ext cx="1967195" cy="1249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 dirty="0">
              <a:latin typeface="Calibri" panose="020F0502020204030204" pitchFamily="34" charset="0"/>
              <a:cs typeface="Calibri" panose="020F0502020204030204" pitchFamily="34" charset="0"/>
            </a:rPr>
            <a:t>Taxa de esforço aumenta o que prevê o teste de stress do Banco de Portugal resultando uma taxa de esforço superior a 36%</a:t>
          </a:r>
        </a:p>
      </dsp:txBody>
      <dsp:txXfrm>
        <a:off x="255164" y="2605216"/>
        <a:ext cx="1894021" cy="1175994"/>
      </dsp:txXfrm>
    </dsp:sp>
    <dsp:sp modelId="{85AC4198-4377-42A8-9A9D-DD61C48F5049}">
      <dsp:nvSpPr>
        <dsp:cNvPr id="0" name=""/>
        <dsp:cNvSpPr/>
      </dsp:nvSpPr>
      <dsp:spPr>
        <a:xfrm>
          <a:off x="2404349" y="2360981"/>
          <a:ext cx="1967195" cy="12491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225AEF2-4B78-4EA6-8749-AE5B034D5B80}">
      <dsp:nvSpPr>
        <dsp:cNvPr id="0" name=""/>
        <dsp:cNvSpPr/>
      </dsp:nvSpPr>
      <dsp:spPr>
        <a:xfrm>
          <a:off x="2622927" y="2568629"/>
          <a:ext cx="1967195" cy="1249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Taxa de esforço supera os 50%</a:t>
          </a:r>
          <a:endParaRPr lang="pt-PT" sz="1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59514" y="2605216"/>
        <a:ext cx="1894021" cy="1175994"/>
      </dsp:txXfrm>
    </dsp:sp>
    <dsp:sp modelId="{88B8D41E-F632-4D12-BAB4-CD7EF5FF0956}">
      <dsp:nvSpPr>
        <dsp:cNvPr id="0" name=""/>
        <dsp:cNvSpPr/>
      </dsp:nvSpPr>
      <dsp:spPr>
        <a:xfrm>
          <a:off x="4808699" y="2360981"/>
          <a:ext cx="1967195" cy="12491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5246AA-74F5-4C04-A903-09BE8ACA48B3}">
      <dsp:nvSpPr>
        <dsp:cNvPr id="0" name=""/>
        <dsp:cNvSpPr/>
      </dsp:nvSpPr>
      <dsp:spPr>
        <a:xfrm>
          <a:off x="5027276" y="2568629"/>
          <a:ext cx="1967195" cy="1249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Taxa de esforço aumenta (pelo menos) 5 pontos percentuais e supera 36%</a:t>
          </a:r>
          <a:endParaRPr lang="pt-PT" sz="1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063863" y="2605216"/>
        <a:ext cx="1894021" cy="1175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49D45-8B3C-47EC-B186-ED2354ABDEF1}" type="datetimeFigureOut">
              <a:rPr lang="pt-PT" smtClean="0"/>
              <a:t>10/12/2022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BA6AF-5903-4036-98D8-FE06F7999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3634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4C9EE1D-12BB-43F7-9A2A-893578DCA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3962A31-C54E-4762-B155-59777FED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B392D36-B685-45E0-B197-6EE5D7480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DCA8533-CC5E-4754-9A04-047EDE49E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392606-DB3D-A307-BE5A-CACC88A96E35}"/>
              </a:ext>
            </a:extLst>
          </p:cNvPr>
          <p:cNvSpPr txBox="1"/>
          <p:nvPr/>
        </p:nvSpPr>
        <p:spPr>
          <a:xfrm>
            <a:off x="1069848" y="4590661"/>
            <a:ext cx="10210862" cy="10656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Rede Extrajudicial de Apoio ao Cliente Bancário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-1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 papel das autarquias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3DFEB5E-C590-0519-CB7D-4ECF924D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8316" y="1352911"/>
            <a:ext cx="4789992" cy="182019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ABB19DF-49A3-F7AD-8382-8B0823301A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500" y="1570098"/>
            <a:ext cx="4133850" cy="146685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AE9AB3CE-E460-4267-9298-0390DDA938A3}"/>
              </a:ext>
            </a:extLst>
          </p:cNvPr>
          <p:cNvSpPr txBox="1"/>
          <p:nvPr/>
        </p:nvSpPr>
        <p:spPr>
          <a:xfrm>
            <a:off x="9730503" y="4414845"/>
            <a:ext cx="246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i="1" dirty="0">
                <a:latin typeface="Calibri" panose="020F0502020204030204" pitchFamily="34" charset="0"/>
                <a:cs typeface="Calibri" panose="020F0502020204030204" pitchFamily="34" charset="0"/>
              </a:rPr>
              <a:t>Sessão 8 de novembro</a:t>
            </a:r>
          </a:p>
          <a:p>
            <a:pPr algn="ctr"/>
            <a:r>
              <a:rPr lang="pt-PT" sz="1200" b="1" i="1" dirty="0">
                <a:latin typeface="Calibri" panose="020F0502020204030204" pitchFamily="34" charset="0"/>
                <a:cs typeface="Calibri" panose="020F0502020204030204" pitchFamily="34" charset="0"/>
              </a:rPr>
              <a:t>10:00h- 12:00h</a:t>
            </a:r>
          </a:p>
        </p:txBody>
      </p:sp>
    </p:spTree>
    <p:extLst>
      <p:ext uri="{BB962C8B-B14F-4D97-AF65-F5344CB8AC3E}">
        <p14:creationId xmlns:p14="http://schemas.microsoft.com/office/powerpoint/2010/main" val="1074916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86430" y="762799"/>
            <a:ext cx="3237489" cy="4270840"/>
          </a:xfrm>
        </p:spPr>
        <p:txBody>
          <a:bodyPr vert="horz"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pt-PT" sz="4000" b="1" dirty="0">
                <a:solidFill>
                  <a:srgbClr val="FFFFFF"/>
                </a:solidFill>
              </a:rPr>
            </a:br>
            <a: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PERSI</a:t>
            </a:r>
            <a:b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31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Procedimento Extrajudicial de Regularização de Situações de Incumprimento</a:t>
            </a:r>
            <a:endParaRPr lang="pt-PT" sz="3100" b="1" dirty="0">
              <a:solidFill>
                <a:schemeClr val="bg1"/>
              </a:solidFill>
              <a:latin typeface="Calibri" panose="020F0502020204030204" pitchFamily="34" charset="0"/>
              <a:ea typeface="Batang" panose="02030600000101010101" pitchFamily="18" charset="-127"/>
              <a:cs typeface="Calibri" panose="020F050202020403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19DA789-BF48-455C-4FC8-D91F0D3BFB0D}"/>
              </a:ext>
            </a:extLst>
          </p:cNvPr>
          <p:cNvSpPr txBox="1"/>
          <p:nvPr/>
        </p:nvSpPr>
        <p:spPr>
          <a:xfrm>
            <a:off x="3833132" y="1083381"/>
            <a:ext cx="70866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instituição de crédito comunica o resultado da sua avaliação dentro de um prazo de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 dias 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após a recolha dos elementos solicitados.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 situações em que se verifica não existir capacidade financeira é comunicada a extinção do PERSI.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 o consumidor apresente capacidade financeira é apresentada uma ou mais soluções para a renegociação do crédito. Note-se que a instituição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poderá cobrar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comissões pela renegociação do crédito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 agravar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taxa de juro inicialmente acordada.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PERSI também se extinguirá sempre que o consumidor não cumpra o dever de colaboração dentro do prazo de 10 dias legalmente estabelecido ou não seja possível chegar a acordo num prazo de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 dias.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/>
          </a:p>
          <a:p>
            <a:pPr>
              <a:spcAft>
                <a:spcPts val="600"/>
              </a:spcAft>
            </a:pPr>
            <a:endParaRPr lang="pt-PT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AFE7AD8-BB67-5EE7-0306-A60F95D35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1647" y="186223"/>
            <a:ext cx="2528353" cy="89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2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04775" y="762798"/>
            <a:ext cx="3528695" cy="4266401"/>
          </a:xfrm>
        </p:spPr>
        <p:txBody>
          <a:bodyPr vert="horz">
            <a:normAutofit fontScale="90000"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br>
              <a:rPr lang="pt-PT" sz="4000" b="1" dirty="0">
                <a:solidFill>
                  <a:srgbClr val="FFFFFF"/>
                </a:solidFill>
              </a:rPr>
            </a:br>
            <a:br>
              <a:rPr lang="pt-PT" sz="4000" b="1" dirty="0">
                <a:solidFill>
                  <a:srgbClr val="FFFFFF"/>
                </a:solidFill>
              </a:rPr>
            </a:br>
            <a:br>
              <a:rPr lang="pt-PT" sz="4000" b="1" dirty="0">
                <a:solidFill>
                  <a:srgbClr val="FFFFFF"/>
                </a:solidFill>
              </a:rPr>
            </a:br>
            <a:br>
              <a:rPr lang="pt-PT" sz="4000" b="1" dirty="0">
                <a:solidFill>
                  <a:srgbClr val="FFFFFF"/>
                </a:solidFill>
              </a:rPr>
            </a:br>
            <a: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PERSI</a:t>
            </a:r>
            <a:b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pt-PT" sz="2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Direitos dos consumidores durante a negociação</a:t>
            </a:r>
            <a:br>
              <a:rPr kumimoji="0" lang="pt-PT" sz="2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br>
              <a:rPr lang="pt-PT" sz="4000" b="1" dirty="0">
                <a:solidFill>
                  <a:srgbClr val="FFFFFF"/>
                </a:solidFill>
              </a:rPr>
            </a:br>
            <a:endParaRPr lang="pt-PT" sz="3100" b="1" dirty="0">
              <a:solidFill>
                <a:schemeClr val="bg1"/>
              </a:solidFill>
              <a:latin typeface="Calibri" panose="020F0502020204030204" pitchFamily="34" charset="0"/>
              <a:ea typeface="Batang" panose="02030600000101010101" pitchFamily="18" charset="-127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19DA789-BF48-455C-4FC8-D91F0D3BFB0D}"/>
              </a:ext>
            </a:extLst>
          </p:cNvPr>
          <p:cNvSpPr txBox="1"/>
          <p:nvPr/>
        </p:nvSpPr>
        <p:spPr>
          <a:xfrm>
            <a:off x="3821564" y="1454442"/>
            <a:ext cx="745724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/>
          </a:p>
          <a:p>
            <a:pPr>
              <a:spcAft>
                <a:spcPts val="600"/>
              </a:spcAft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instituição </a:t>
            </a:r>
            <a:r>
              <a:rPr lang="pt-PT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pode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Aft>
                <a:spcPts val="600"/>
              </a:spcAft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AutoNum type="arabicParenR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Resolver o contrato;</a:t>
            </a:r>
          </a:p>
          <a:p>
            <a:pPr marL="457200" indent="-457200">
              <a:spcAft>
                <a:spcPts val="600"/>
              </a:spcAft>
              <a:buAutoNum type="arabicParenR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Intentar ação judicial com vista à satisfação do crédito em incumprimento; e</a:t>
            </a:r>
          </a:p>
          <a:p>
            <a:pPr marL="457200" indent="-457200">
              <a:spcAft>
                <a:spcPts val="600"/>
              </a:spcAft>
              <a:buAutoNum type="arabicParenR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Ceder o crédito a entidades que não sejam instituições de crédito.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2E7D7A1-27B1-B49E-C7C4-382FD3CC5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014" y="376517"/>
            <a:ext cx="2660068" cy="94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377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4C9EE1D-12BB-43F7-9A2A-893578DCA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962A31-C54E-4762-B155-59777FED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B392D36-B685-45E0-B197-6EE5D7480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CA8533-CC5E-4754-9A04-047EDE49E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878889" y="4456590"/>
            <a:ext cx="10401821" cy="119976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R="0" lvl="0" fontAlgn="auto">
              <a:spcAft>
                <a:spcPts val="600"/>
              </a:spcAft>
              <a:buClrTx/>
              <a:buSzTx/>
              <a:tabLst/>
              <a:defRPr/>
            </a:pP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lang="en-US" sz="1500" b="1" spc="-100" dirty="0"/>
            </a:br>
            <a:br>
              <a:rPr kumimoji="0" lang="en-US" sz="1500" b="0" i="0" u="none" strike="noStrike" cap="none" spc="-100" normalizeH="0" noProof="0" dirty="0">
                <a:ln>
                  <a:noFill/>
                </a:ln>
                <a:effectLst/>
                <a:uLnTx/>
                <a:uFillTx/>
              </a:rPr>
            </a:br>
            <a:br>
              <a:rPr lang="en-US" sz="1500" b="1" spc="-100" dirty="0"/>
            </a:br>
            <a:endParaRPr lang="en-US" sz="1500" b="1" spc="-1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07DD53B-DCC0-435A-2BA9-63FC88E8B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934" y="484632"/>
            <a:ext cx="3556755" cy="3556755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19DA789-BF48-455C-4FC8-D91F0D3BFB0D}"/>
              </a:ext>
            </a:extLst>
          </p:cNvPr>
          <p:cNvSpPr txBox="1"/>
          <p:nvPr/>
        </p:nvSpPr>
        <p:spPr>
          <a:xfrm>
            <a:off x="6096000" y="1948964"/>
            <a:ext cx="546272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/>
          </a:p>
          <a:p>
            <a:pPr>
              <a:spcAft>
                <a:spcPts val="600"/>
              </a:spcAft>
            </a:pPr>
            <a:endParaRPr lang="pt-PT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5C82DD5-66F3-963B-B82F-4D2A6B228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838" y="1452701"/>
            <a:ext cx="4133850" cy="146685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E8777F4C-4AC1-0205-A413-A1E1A7F6C764}"/>
              </a:ext>
            </a:extLst>
          </p:cNvPr>
          <p:cNvSpPr txBox="1"/>
          <p:nvPr/>
        </p:nvSpPr>
        <p:spPr>
          <a:xfrm>
            <a:off x="484633" y="4526019"/>
            <a:ext cx="11074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M</a:t>
            </a:r>
            <a:r>
              <a:rPr lang="pt-PT" sz="24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edidas que visam a mitigação dos efeitos do incremento dos indexantes de referência de contratos de crédito para aquisição ou construção de habitação própria permanente</a:t>
            </a:r>
            <a:endParaRPr lang="pt-PT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54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644824" y="854014"/>
            <a:ext cx="7926492" cy="5638225"/>
          </a:xfrm>
          <a:noFill/>
        </p:spPr>
        <p:txBody>
          <a:bodyPr anchor="t">
            <a:noAutofit/>
          </a:bodyPr>
          <a:lstStyle/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66950" indent="0" algn="just">
              <a:lnSpc>
                <a:spcPct val="100000"/>
              </a:lnSpc>
              <a:buNone/>
            </a:pPr>
            <a:r>
              <a:rPr lang="pt-PT" sz="2400" dirty="0">
                <a:latin typeface="Calibri" panose="020F0502020204030204" pitchFamily="34" charset="0"/>
                <a:cs typeface="Arial" panose="020B0604020202020204" pitchFamily="34" charset="0"/>
              </a:rPr>
              <a:t>Foi recentemente aprovado, em conselho de ministros, o diploma que estabelece medidas de acompanhamento e mitigação do aumento da taxa de esforço em contratos de crédito para aquisição ou construção de habitação própria permanente.</a:t>
            </a:r>
          </a:p>
          <a:p>
            <a:pPr marL="266950" indent="0">
              <a:lnSpc>
                <a:spcPct val="100000"/>
              </a:lnSpc>
              <a:buNone/>
            </a:pPr>
            <a:endParaRPr lang="pt-PT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6376"/>
            <a:ext cx="3423920" cy="2855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pt-PT" sz="4000" b="1" dirty="0">
              <a:solidFill>
                <a:schemeClr val="bg1"/>
              </a:solidFill>
              <a:latin typeface="Calibri" panose="020F0502020204030204" pitchFamily="34" charset="0"/>
              <a:ea typeface="Batang" panose="02030600000101010101" pitchFamily="18" charset="-127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E730DB3-A2C3-2988-9D87-57B82BD65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140" y="4305670"/>
            <a:ext cx="1482571" cy="148257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69BAB55-937E-59F6-2169-3A24C9318C16}"/>
              </a:ext>
            </a:extLst>
          </p:cNvPr>
          <p:cNvSpPr txBox="1"/>
          <p:nvPr/>
        </p:nvSpPr>
        <p:spPr>
          <a:xfrm>
            <a:off x="527823" y="1883154"/>
            <a:ext cx="2579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PT" b="1" dirty="0">
              <a:solidFill>
                <a:srgbClr val="336699"/>
              </a:solidFill>
              <a:latin typeface="Lato" panose="020F0502020204030203" pitchFamily="34" charset="0"/>
            </a:endParaRPr>
          </a:p>
          <a:p>
            <a:pPr algn="l"/>
            <a:endParaRPr lang="pt-PT" b="1" dirty="0">
              <a:solidFill>
                <a:srgbClr val="336699"/>
              </a:solidFill>
              <a:latin typeface="Lato" panose="020F0502020204030203" pitchFamily="34" charset="0"/>
            </a:endParaRPr>
          </a:p>
          <a:p>
            <a:pPr algn="l"/>
            <a:r>
              <a:rPr lang="pt-PT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PT" sz="28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enegociação dos créditos à habitação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5621C42-6052-D1DF-F98E-1C2A66427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8370" y="120589"/>
            <a:ext cx="41338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29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F645BF8-7885-4398-80BC-4C0DF24F5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12FB65-CD2B-4005-B910-132DCE19FC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E9F5D7F-1BBC-4096-ADA7-AA9C9E4D2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D370DD-716B-4528-B475-331F84CE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9514" y="758953"/>
            <a:ext cx="7052486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ítulo 1"/>
          <p:cNvSpPr txBox="1">
            <a:spLocks/>
          </p:cNvSpPr>
          <p:nvPr/>
        </p:nvSpPr>
        <p:spPr>
          <a:xfrm>
            <a:off x="5761608" y="898779"/>
            <a:ext cx="6141143" cy="891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Renegociação de créditos habitação</a:t>
            </a:r>
          </a:p>
          <a:p>
            <a:pPr algn="ctr">
              <a:spcAft>
                <a:spcPts val="600"/>
              </a:spcAft>
            </a:pPr>
            <a:endParaRPr lang="en-US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79D076F-656A-4CD9-83AD-AF8F4B28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912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034725155"/>
              </p:ext>
            </p:extLst>
          </p:nvPr>
        </p:nvGraphicFramePr>
        <p:xfrm>
          <a:off x="5139513" y="1666875"/>
          <a:ext cx="6994472" cy="4357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C75460DC-D9C7-2967-3A6A-9B398BF8A4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969" y="2175124"/>
            <a:ext cx="1384822" cy="138482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29ADBB0-B897-0499-8865-9EA05E442A10}"/>
              </a:ext>
            </a:extLst>
          </p:cNvPr>
          <p:cNvSpPr txBox="1"/>
          <p:nvPr/>
        </p:nvSpPr>
        <p:spPr>
          <a:xfrm>
            <a:off x="999246" y="758952"/>
            <a:ext cx="3591804" cy="2308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sz="2400" b="1" dirty="0">
                <a:latin typeface="Calibri" panose="020F0502020204030204" pitchFamily="34" charset="0"/>
                <a:cs typeface="Calibri" panose="020F0502020204030204" pitchFamily="34" charset="0"/>
              </a:rPr>
              <a:t>O Diploma prevê que a </a:t>
            </a:r>
            <a:r>
              <a:rPr lang="pt-P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renegociação dos créditos à habitação </a:t>
            </a:r>
            <a:r>
              <a:rPr lang="pt-PT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pode ser feita quando se verificar pelo menos uma de três situações: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EEA2A10-BE1A-0850-1BCB-D6C34DFEF5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4048" y="5382006"/>
            <a:ext cx="41338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232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796781" y="2254929"/>
            <a:ext cx="7912865" cy="1926454"/>
          </a:xfrm>
          <a:noFill/>
        </p:spPr>
        <p:txBody>
          <a:bodyPr anchor="t">
            <a:noAutofit/>
          </a:bodyPr>
          <a:lstStyle/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6376"/>
            <a:ext cx="3423920" cy="2855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pt-PT" sz="4000" b="1" dirty="0">
              <a:solidFill>
                <a:schemeClr val="bg1"/>
              </a:solidFill>
              <a:latin typeface="Calibri" panose="020F0502020204030204" pitchFamily="34" charset="0"/>
              <a:ea typeface="Batang" panose="02030600000101010101" pitchFamily="18" charset="-127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E730DB3-A2C3-2988-9D87-57B82BD65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140" y="4305670"/>
            <a:ext cx="1482571" cy="148257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69BAB55-937E-59F6-2169-3A24C9318C16}"/>
              </a:ext>
            </a:extLst>
          </p:cNvPr>
          <p:cNvSpPr txBox="1"/>
          <p:nvPr/>
        </p:nvSpPr>
        <p:spPr>
          <a:xfrm>
            <a:off x="372862" y="1677880"/>
            <a:ext cx="250524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PT" b="1" dirty="0">
              <a:solidFill>
                <a:srgbClr val="336699"/>
              </a:solidFill>
              <a:latin typeface="Lato" panose="020F0502020204030203" pitchFamily="34" charset="0"/>
            </a:endParaRPr>
          </a:p>
          <a:p>
            <a:r>
              <a:rPr lang="pt-PT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medidas aplicam-se a todos os contratos de crédito habitação?</a:t>
            </a:r>
            <a:endParaRPr lang="pt-PT" sz="2800" b="1" dirty="0">
              <a:solidFill>
                <a:srgbClr val="3366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039048E-580C-08CA-D758-18B4F73EF019}"/>
              </a:ext>
            </a:extLst>
          </p:cNvPr>
          <p:cNvSpPr txBox="1"/>
          <p:nvPr/>
        </p:nvSpPr>
        <p:spPr>
          <a:xfrm>
            <a:off x="3885081" y="2182308"/>
            <a:ext cx="739698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Não.</a:t>
            </a:r>
          </a:p>
          <a:p>
            <a:pPr algn="just"/>
            <a:endParaRPr lang="pt-PT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medidas aplicam-se a contratos de crédito habitação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própria e permanente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cujo valor em dívida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ultrapasse os 300 mil euros.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5D04601-13C7-0AF1-089E-E40B70B74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8370" y="211030"/>
            <a:ext cx="41338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33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796781" y="2254929"/>
            <a:ext cx="7912865" cy="1926454"/>
          </a:xfrm>
          <a:noFill/>
        </p:spPr>
        <p:txBody>
          <a:bodyPr anchor="t">
            <a:noAutofit/>
          </a:bodyPr>
          <a:lstStyle/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6376"/>
            <a:ext cx="3423920" cy="2855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pt-PT" sz="4000" b="1" dirty="0">
              <a:solidFill>
                <a:schemeClr val="bg1"/>
              </a:solidFill>
              <a:latin typeface="Calibri" panose="020F0502020204030204" pitchFamily="34" charset="0"/>
              <a:ea typeface="Batang" panose="02030600000101010101" pitchFamily="18" charset="-127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E730DB3-A2C3-2988-9D87-57B82BD65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140" y="4305670"/>
            <a:ext cx="1482571" cy="148257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69BAB55-937E-59F6-2169-3A24C9318C16}"/>
              </a:ext>
            </a:extLst>
          </p:cNvPr>
          <p:cNvSpPr txBox="1"/>
          <p:nvPr/>
        </p:nvSpPr>
        <p:spPr>
          <a:xfrm>
            <a:off x="372862" y="1677880"/>
            <a:ext cx="2505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medidas estão previstas?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039048E-580C-08CA-D758-18B4F73EF019}"/>
              </a:ext>
            </a:extLst>
          </p:cNvPr>
          <p:cNvSpPr txBox="1"/>
          <p:nvPr/>
        </p:nvSpPr>
        <p:spPr>
          <a:xfrm>
            <a:off x="3796781" y="1646809"/>
            <a:ext cx="739698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instituições financeiras devem acompanhar a </a:t>
            </a:r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taxa de esforço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 clientes que tenham contratos de crédito para habitação </a:t>
            </a:r>
            <a:r>
              <a:rPr lang="pt-PT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própria permanente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 valor em dívida até 300 mil euros. </a:t>
            </a:r>
          </a:p>
          <a:p>
            <a:pPr algn="just"/>
            <a:endParaRPr lang="pt-PT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Detetado um </a:t>
            </a:r>
            <a:r>
              <a:rPr lang="pt-PT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agravamento significativo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taxa de esforço, ou uma </a:t>
            </a:r>
            <a:r>
              <a:rPr lang="pt-PT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taxa de esforço significativa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obrigadas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avaliar o seu impacto na capacidade financeira do cliente e o eventual risco de incumprimento, devendo </a:t>
            </a:r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apresentar soluções negociais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aos clientes.</a:t>
            </a:r>
          </a:p>
          <a:p>
            <a:pPr algn="just"/>
            <a:endParaRPr lang="pt-PT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consumidores poderão tomar a iniciativa de entrarem em contacto com a instituição de crédito no caso de enfrentarem uma degradação da sua capacidade financeira.</a:t>
            </a:r>
          </a:p>
          <a:p>
            <a:pPr algn="just"/>
            <a:endParaRPr lang="pt-PT" b="1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5D04601-13C7-0AF1-089E-E40B70B74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11" y="310834"/>
            <a:ext cx="2623965" cy="93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889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796781" y="2254929"/>
            <a:ext cx="7912865" cy="1926454"/>
          </a:xfrm>
          <a:noFill/>
        </p:spPr>
        <p:txBody>
          <a:bodyPr anchor="t">
            <a:noAutofit/>
          </a:bodyPr>
          <a:lstStyle/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6376"/>
            <a:ext cx="3423920" cy="2855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pt-PT" sz="4000" b="1" dirty="0">
              <a:solidFill>
                <a:schemeClr val="bg1"/>
              </a:solidFill>
              <a:latin typeface="Calibri" panose="020F0502020204030204" pitchFamily="34" charset="0"/>
              <a:ea typeface="Batang" panose="02030600000101010101" pitchFamily="18" charset="-127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E730DB3-A2C3-2988-9D87-57B82BD65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140" y="4305670"/>
            <a:ext cx="1482571" cy="148257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69BAB55-937E-59F6-2169-3A24C9318C16}"/>
              </a:ext>
            </a:extLst>
          </p:cNvPr>
          <p:cNvSpPr txBox="1"/>
          <p:nvPr/>
        </p:nvSpPr>
        <p:spPr>
          <a:xfrm>
            <a:off x="372862" y="1677880"/>
            <a:ext cx="2505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medidas estão previstas?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039048E-580C-08CA-D758-18B4F73EF019}"/>
              </a:ext>
            </a:extLst>
          </p:cNvPr>
          <p:cNvSpPr txBox="1"/>
          <p:nvPr/>
        </p:nvSpPr>
        <p:spPr>
          <a:xfrm>
            <a:off x="3959877" y="2254929"/>
            <a:ext cx="73969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Prevê ainda a suspensão temporária da comissão de vencimento antecipado nos contratos de crédito a taxa variável, </a:t>
            </a:r>
            <a:r>
              <a:rPr lang="pt-PT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independentemente do montante e da natureza do crédito.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5D04601-13C7-0AF1-089E-E40B70B74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0848" y="340631"/>
            <a:ext cx="2456014" cy="87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644824" y="854014"/>
            <a:ext cx="7926492" cy="5638225"/>
          </a:xfrm>
          <a:noFill/>
        </p:spPr>
        <p:txBody>
          <a:bodyPr anchor="t">
            <a:noAutofit/>
          </a:bodyPr>
          <a:lstStyle/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40000" indent="-273050">
              <a:lnSpc>
                <a:spcPct val="100000"/>
              </a:lnSpc>
            </a:pPr>
            <a:endParaRPr lang="pt-PT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776376"/>
            <a:ext cx="3423920" cy="2855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pt-PT" sz="4000" b="1" dirty="0">
              <a:solidFill>
                <a:schemeClr val="bg1"/>
              </a:solidFill>
              <a:latin typeface="Calibri" panose="020F0502020204030204" pitchFamily="34" charset="0"/>
              <a:ea typeface="Batang" panose="02030600000101010101" pitchFamily="18" charset="-127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E730DB3-A2C3-2988-9D87-57B82BD65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140" y="4305670"/>
            <a:ext cx="1482571" cy="148257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69BAB55-937E-59F6-2169-3A24C9318C16}"/>
              </a:ext>
            </a:extLst>
          </p:cNvPr>
          <p:cNvSpPr txBox="1"/>
          <p:nvPr/>
        </p:nvSpPr>
        <p:spPr>
          <a:xfrm>
            <a:off x="372862" y="1677880"/>
            <a:ext cx="250524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PT" b="1" dirty="0">
              <a:solidFill>
                <a:srgbClr val="336699"/>
              </a:solidFill>
              <a:latin typeface="Lato" panose="020F0502020204030203" pitchFamily="34" charset="0"/>
            </a:endParaRPr>
          </a:p>
          <a:p>
            <a:pPr algn="ctr"/>
            <a:r>
              <a:rPr lang="pt-PT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Duração das medidas</a:t>
            </a:r>
            <a:endParaRPr lang="pt-PT" sz="2800" b="1" dirty="0">
              <a:solidFill>
                <a:srgbClr val="3366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039048E-580C-08CA-D758-18B4F73EF019}"/>
              </a:ext>
            </a:extLst>
          </p:cNvPr>
          <p:cNvSpPr txBox="1"/>
          <p:nvPr/>
        </p:nvSpPr>
        <p:spPr>
          <a:xfrm>
            <a:off x="3644824" y="2309075"/>
            <a:ext cx="774086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P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regime constante do diploma produz efeitos após a sua entrada em vigor e irá aplicar-se </a:t>
            </a:r>
            <a:r>
              <a:rPr lang="pt-PT" sz="28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durante </a:t>
            </a:r>
            <a:r>
              <a:rPr lang="pt-PT" sz="28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todo o ano de </a:t>
            </a:r>
            <a:r>
              <a:rPr lang="pt-PT" sz="28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2023.</a:t>
            </a:r>
            <a:endParaRPr lang="pt-PT" sz="28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5D04601-13C7-0AF1-089E-E40B70B74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631" y="342287"/>
            <a:ext cx="2446683" cy="86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564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54C990-9493-43C5-A08F-2B9A55F7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76A2F0-4868-448D-8624-668A960A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1FCEFD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Posição de Conteúdo 3">
            <a:extLst>
              <a:ext uri="{FF2B5EF4-FFF2-40B4-BE49-F238E27FC236}">
                <a16:creationId xmlns:a16="http://schemas.microsoft.com/office/drawing/2014/main" id="{A7CA3A29-4737-2520-C731-847FC934F7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375" t="61765" r="24375" b="17059"/>
          <a:stretch/>
        </p:blipFill>
        <p:spPr>
          <a:xfrm>
            <a:off x="982514" y="4305413"/>
            <a:ext cx="10588922" cy="180231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AB3E266-D83F-42DC-FA93-9032FB816F5C}"/>
              </a:ext>
            </a:extLst>
          </p:cNvPr>
          <p:cNvSpPr txBox="1"/>
          <p:nvPr/>
        </p:nvSpPr>
        <p:spPr>
          <a:xfrm>
            <a:off x="1933575" y="2279527"/>
            <a:ext cx="8324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Obrigada</a:t>
            </a:r>
          </a:p>
        </p:txBody>
      </p:sp>
    </p:spTree>
    <p:extLst>
      <p:ext uri="{BB962C8B-B14F-4D97-AF65-F5344CB8AC3E}">
        <p14:creationId xmlns:p14="http://schemas.microsoft.com/office/powerpoint/2010/main" val="232895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 vert="horz">
            <a:normAutofit/>
          </a:bodyPr>
          <a:lstStyle/>
          <a:p>
            <a:r>
              <a:rPr lang="pt-PT" b="1" dirty="0">
                <a:latin typeface="Calibri" panose="020F0502020204030204" pitchFamily="34" charset="0"/>
                <a:ea typeface="Batang" panose="02030600000101010101" pitchFamily="18" charset="-127"/>
              </a:rPr>
              <a:t>Sumário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744332" y="1608742"/>
            <a:ext cx="7804869" cy="4116278"/>
          </a:xfrm>
        </p:spPr>
        <p:txBody>
          <a:bodyPr>
            <a:normAutofit/>
          </a:bodyPr>
          <a:lstStyle/>
          <a:p>
            <a:pPr marL="101597" indent="0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10000"/>
              <a:buNone/>
            </a:pPr>
            <a:endParaRPr lang="pt-PT" dirty="0">
              <a:latin typeface="Calibri" panose="020F0502020204030204" pitchFamily="34" charset="0"/>
              <a:ea typeface="Batang" panose="02030600000101010101" pitchFamily="18" charset="-127"/>
            </a:endParaRPr>
          </a:p>
          <a:p>
            <a:pPr marL="615947" indent="-514350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10000"/>
              <a:buAutoNum type="arabicPeriod"/>
            </a:pPr>
            <a:r>
              <a:rPr lang="pt-PT" dirty="0">
                <a:latin typeface="Calibri" panose="020F0502020204030204" pitchFamily="34" charset="0"/>
                <a:ea typeface="Batang" panose="02030600000101010101" pitchFamily="18" charset="-127"/>
              </a:rPr>
              <a:t>Prevenção e Regularização das situações de incumprimento de contratos de crédito- Enquadramento legal</a:t>
            </a:r>
          </a:p>
          <a:p>
            <a:pPr marL="615947" indent="-514350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10000"/>
              <a:buAutoNum type="arabicPeriod"/>
            </a:pPr>
            <a:r>
              <a:rPr lang="pt-PT" dirty="0">
                <a:latin typeface="Calibri" panose="020F0502020204030204" pitchFamily="34" charset="0"/>
                <a:ea typeface="Batang" panose="02030600000101010101" pitchFamily="18" charset="-127"/>
              </a:rPr>
              <a:t>Prevenção do incumprimento-</a:t>
            </a:r>
            <a:r>
              <a:rPr lang="pt-PT" b="1" dirty="0">
                <a:latin typeface="Calibri" panose="020F0502020204030204" pitchFamily="34" charset="0"/>
                <a:ea typeface="Batang" panose="02030600000101010101" pitchFamily="18" charset="-127"/>
              </a:rPr>
              <a:t>PARI</a:t>
            </a:r>
          </a:p>
          <a:p>
            <a:pPr marL="615947" indent="-514350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AutoNum type="arabicPeriod"/>
            </a:pPr>
            <a:r>
              <a:rPr lang="pt-PT" dirty="0">
                <a:latin typeface="Calibri" panose="020F0502020204030204" pitchFamily="34" charset="0"/>
                <a:ea typeface="Batang" panose="02030600000101010101" pitchFamily="18" charset="-127"/>
              </a:rPr>
              <a:t>Gestão do incumprimento-</a:t>
            </a:r>
            <a:r>
              <a:rPr lang="pt-PT" b="1" dirty="0">
                <a:latin typeface="Calibri" panose="020F0502020204030204" pitchFamily="34" charset="0"/>
                <a:ea typeface="Batang" panose="02030600000101010101" pitchFamily="18" charset="-127"/>
              </a:rPr>
              <a:t>PERSI</a:t>
            </a:r>
          </a:p>
          <a:p>
            <a:pPr marL="615947" indent="-514350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10000"/>
              <a:buAutoNum type="arabicPeriod"/>
            </a:pPr>
            <a:r>
              <a:rPr lang="pt-PT" dirty="0">
                <a:latin typeface="Calibri" panose="020F0502020204030204" pitchFamily="34" charset="0"/>
                <a:ea typeface="Batang" panose="02030600000101010101" pitchFamily="18" charset="-127"/>
              </a:rPr>
              <a:t> Medidas que visam a mitigação dos efeitos do incremento dos indexantes de referência de contratos de crédito para aquisição ou construção de habitação própria permanente</a:t>
            </a:r>
          </a:p>
          <a:p>
            <a:pPr marL="101597" indent="0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10000"/>
              <a:buNone/>
            </a:pPr>
            <a:endParaRPr lang="pt-PT" dirty="0">
              <a:latin typeface="Calibri" panose="020F0502020204030204" pitchFamily="34" charset="0"/>
              <a:ea typeface="Batang" panose="02030600000101010101" pitchFamily="18" charset="-127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B789B46-7A8C-FFD7-9A9F-6B49D9492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450" y="344469"/>
            <a:ext cx="2743751" cy="97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6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63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" name="Rectangle 65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5" name="Rectangle 67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69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1616710-39D9-18D3-8F6A-18B9277084EB}"/>
              </a:ext>
            </a:extLst>
          </p:cNvPr>
          <p:cNvSpPr txBox="1"/>
          <p:nvPr/>
        </p:nvSpPr>
        <p:spPr>
          <a:xfrm>
            <a:off x="0" y="621437"/>
            <a:ext cx="7873504" cy="54684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1. </a:t>
            </a:r>
            <a:r>
              <a:rPr lang="en-US" sz="2800" b="1" spc="-100" dirty="0" err="1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Prevenção</a:t>
            </a:r>
            <a:r>
              <a:rPr lang="en-US" sz="28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e Regularização das situações de incumprimento de contratos de crédito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100" b="1" spc="-100" dirty="0">
              <a:solidFill>
                <a:srgbClr val="FFFFFF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100" b="1" spc="-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b="1" spc="-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Enquadramento legal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100" spc="-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AB9BE41-F438-83E0-534A-BEFB1C120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1417" y="2482511"/>
            <a:ext cx="3767091" cy="133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6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10967" y="1465283"/>
            <a:ext cx="8315438" cy="4515026"/>
          </a:xfrm>
          <a:noFill/>
        </p:spPr>
        <p:txBody>
          <a:bodyPr anchor="t">
            <a:no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pt-PT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Estabelece:</a:t>
            </a:r>
          </a:p>
          <a:p>
            <a:pPr algn="just">
              <a:lnSpc>
                <a:spcPct val="100000"/>
              </a:lnSpc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Um regime geral que define medidas destinadas a promover a prevenção (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PARI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) e a regularização extrajudicial de situações de incumprimento (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PERSI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) em contratos de crédito- Decreto-Lei 227/2012, de 25 de outubro; </a:t>
            </a:r>
          </a:p>
          <a:p>
            <a:pPr algn="just">
              <a:lnSpc>
                <a:spcPct val="100000"/>
              </a:lnSpc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Um regime extraordinário de proteção dos devedores de crédito habitação em situação económica muito difícil – Lei 58/2012, de 9 de novembro;</a:t>
            </a:r>
          </a:p>
          <a:p>
            <a:pPr algn="just">
              <a:lnSpc>
                <a:spcPct val="100000"/>
              </a:lnSpc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 Medidas que visam a mitigação dos efeitos do incremento dos indexantes de referência de contratos de crédito para aquisição ou construção de habitação própria permanente</a:t>
            </a:r>
          </a:p>
          <a:p>
            <a:pPr algn="just">
              <a:lnSpc>
                <a:spcPct val="100000"/>
              </a:lnSpc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776376"/>
            <a:ext cx="3423920" cy="529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t-PT" sz="2800" b="1" dirty="0">
                <a:solidFill>
                  <a:schemeClr val="bg1"/>
                </a:solidFill>
                <a:latin typeface="Calibri" panose="020F0502020204030204" pitchFamily="34" charset="0"/>
                <a:ea typeface="Batang" panose="02030600000101010101" pitchFamily="18" charset="-127"/>
              </a:rPr>
              <a:t>O quadro normativo da prevenção e gestão de situações de incumprimento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EC278D0-26FA-0DC0-1E74-3FBD4C453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235" y="248658"/>
            <a:ext cx="2974410" cy="10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593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427468" y="1703311"/>
            <a:ext cx="8361491" cy="4268864"/>
          </a:xfrm>
          <a:noFill/>
        </p:spPr>
        <p:txBody>
          <a:bodyPr anchor="t">
            <a:noAutofit/>
          </a:bodyPr>
          <a:lstStyle/>
          <a:p>
            <a:pPr marL="180975" indent="0">
              <a:lnSpc>
                <a:spcPct val="100000"/>
              </a:lnSpc>
              <a:buClr>
                <a:schemeClr val="accent1">
                  <a:lumMod val="75000"/>
                </a:schemeClr>
              </a:buClr>
              <a:buNone/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0" algn="just">
              <a:lnSpc>
                <a:spcPct val="100000"/>
              </a:lnSpc>
              <a:buClr>
                <a:schemeClr val="accent1">
                  <a:lumMod val="75000"/>
                </a:schemeClr>
              </a:buClr>
              <a:buNone/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0" algn="just">
              <a:lnSpc>
                <a:spcPct val="10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A 1 de janeiro de 2013, entrou em vigor o </a:t>
            </a:r>
            <a:r>
              <a:rPr lang="pt-PT" b="1" u="sng" dirty="0">
                <a:latin typeface="Calibri" panose="020F0502020204030204" pitchFamily="34" charset="0"/>
                <a:cs typeface="Calibri" panose="020F0502020204030204" pitchFamily="34" charset="0"/>
              </a:rPr>
              <a:t>Decreto-Lei n.º 227/2012, de 25 de outubro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, posteriormente alterado pelo 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Decreto-Lei n.º 70-B/2021, de 6 de agosto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, que veio criar  a  RACE e estabelecer os princípios e as regras a observar pelas instituições de crédito na prevenção e regularização das situações de incumprimento de contratos de crédito pelos consumidores.</a:t>
            </a:r>
          </a:p>
          <a:p>
            <a:pPr marL="449263" indent="-268288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548" y="1576476"/>
            <a:ext cx="3423920" cy="2855345"/>
          </a:xfrm>
        </p:spPr>
        <p:txBody>
          <a:bodyPr vert="horz"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pt-PT" sz="4000" b="1" dirty="0">
                <a:solidFill>
                  <a:schemeClr val="bg1"/>
                </a:solidFill>
                <a:latin typeface="Calibri" panose="020F0502020204030204" pitchFamily="34" charset="0"/>
                <a:ea typeface="Batang" panose="02030600000101010101" pitchFamily="18" charset="-127"/>
              </a:rPr>
            </a:br>
            <a:br>
              <a:rPr lang="pt-PT" sz="4000" b="1" dirty="0">
                <a:solidFill>
                  <a:schemeClr val="bg1"/>
                </a:solidFill>
                <a:latin typeface="Calibri" panose="020F0502020204030204" pitchFamily="34" charset="0"/>
                <a:ea typeface="Batang" panose="02030600000101010101" pitchFamily="18" charset="-127"/>
              </a:rPr>
            </a:br>
            <a:r>
              <a:rPr lang="pt-PT" b="1" dirty="0">
                <a:solidFill>
                  <a:schemeClr val="bg1"/>
                </a:solidFill>
                <a:latin typeface="Calibri" panose="020F0502020204030204" pitchFamily="34" charset="0"/>
                <a:ea typeface="Batang" panose="02030600000101010101" pitchFamily="18" charset="-127"/>
              </a:rPr>
              <a:t>Decreto-Lei n.º 227/2012, de 25 de outubro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7AD09B1-6950-DD39-D637-82EC24083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9611" y="521264"/>
            <a:ext cx="2973777" cy="105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58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63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" name="Rectangle 65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5" name="Rectangle 67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69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1616710-39D9-18D3-8F6A-18B9277084EB}"/>
              </a:ext>
            </a:extLst>
          </p:cNvPr>
          <p:cNvSpPr txBox="1"/>
          <p:nvPr/>
        </p:nvSpPr>
        <p:spPr>
          <a:xfrm>
            <a:off x="0" y="621437"/>
            <a:ext cx="7873504" cy="54684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2. </a:t>
            </a:r>
            <a:r>
              <a:rPr lang="en-US" sz="2800" b="1" spc="-100" dirty="0" err="1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Prevenção</a:t>
            </a:r>
            <a:r>
              <a:rPr lang="en-US" sz="28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de situações de incumprimento de contratos de crédito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PARI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100" b="1" spc="-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100" b="1" spc="-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b="1" spc="-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endParaRPr lang="en-US" sz="4100" spc="-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AB9BE41-F438-83E0-534A-BEFB1C120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1417" y="2482511"/>
            <a:ext cx="3767091" cy="133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191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762799"/>
            <a:ext cx="3423920" cy="2855345"/>
          </a:xfrm>
        </p:spPr>
        <p:txBody>
          <a:bodyPr vert="horz"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pt-PT" sz="4000" b="1" dirty="0">
                <a:solidFill>
                  <a:srgbClr val="FFFFFF"/>
                </a:solidFill>
              </a:rPr>
            </a:br>
            <a:br>
              <a:rPr lang="pt-PT" sz="4000" b="1" dirty="0">
                <a:solidFill>
                  <a:srgbClr val="FFFFFF"/>
                </a:solidFill>
              </a:rPr>
            </a:br>
            <a:br>
              <a:rPr lang="pt-PT" sz="4000" b="1" dirty="0">
                <a:solidFill>
                  <a:srgbClr val="FFFFFF"/>
                </a:solidFill>
              </a:rPr>
            </a:br>
            <a: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</a:t>
            </a:r>
            <a:b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31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Plano de Ação para o Risco de Incumprimento</a:t>
            </a:r>
            <a:endParaRPr lang="pt-PT" sz="3100" b="1" dirty="0">
              <a:solidFill>
                <a:schemeClr val="bg1"/>
              </a:solidFill>
              <a:latin typeface="Calibri" panose="020F0502020204030204" pitchFamily="34" charset="0"/>
              <a:ea typeface="Batang" panose="02030600000101010101" pitchFamily="18" charset="-127"/>
              <a:cs typeface="Calibri" panose="020F050202020403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19DA789-BF48-455C-4FC8-D91F0D3BFB0D}"/>
              </a:ext>
            </a:extLst>
          </p:cNvPr>
          <p:cNvSpPr txBox="1"/>
          <p:nvPr/>
        </p:nvSpPr>
        <p:spPr>
          <a:xfrm>
            <a:off x="3517641" y="1306287"/>
            <a:ext cx="78273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Detetados indícios de degradação a Instituição Financeira contacta no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prazo de 10 dias 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consumidor e dá inicio à avaliação da capacidade financeira.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Dever de colaboração-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dias</a:t>
            </a:r>
          </a:p>
          <a:p>
            <a:pPr>
              <a:spcAft>
                <a:spcPts val="600"/>
              </a:spcAft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existe capacidade financeira: É apresentada uma ou mais soluções no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prazo de 15 dias 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após a entrega dos elementos solicitados.</a:t>
            </a:r>
          </a:p>
          <a:p>
            <a:pPr>
              <a:spcAft>
                <a:spcPts val="600"/>
              </a:spcAft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termina com a implementação de uma solução ou com a verificação da sua impossibilidade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FC72DE0-A0FF-60D4-E3B7-58F43FC6A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5521" y="167348"/>
            <a:ext cx="2719494" cy="96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0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63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" name="Rectangle 65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5" name="Rectangle 67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69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1616710-39D9-18D3-8F6A-18B9277084EB}"/>
              </a:ext>
            </a:extLst>
          </p:cNvPr>
          <p:cNvSpPr txBox="1"/>
          <p:nvPr/>
        </p:nvSpPr>
        <p:spPr>
          <a:xfrm>
            <a:off x="0" y="621437"/>
            <a:ext cx="7873504" cy="54684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3. </a:t>
            </a:r>
            <a:r>
              <a:rPr lang="en-US" sz="2800" b="1" spc="-100" dirty="0" err="1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Regularização</a:t>
            </a:r>
            <a:r>
              <a:rPr lang="en-US" sz="28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de situações de incumprimento de contratos de crédito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pc="-1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PERSI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spc="-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100" b="1" spc="-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100" b="1" spc="-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b="1" spc="-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endParaRPr lang="en-US" sz="4100" spc="-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AB9BE41-F438-83E0-534A-BEFB1C120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1567" y="346544"/>
            <a:ext cx="3075544" cy="109132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AFB07839-CAB5-FBD5-D9F1-7F670B098E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703" t="19620" r="26165" b="9396"/>
          <a:stretch/>
        </p:blipFill>
        <p:spPr>
          <a:xfrm>
            <a:off x="7845237" y="2698812"/>
            <a:ext cx="3892683" cy="2352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98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762799"/>
            <a:ext cx="3423920" cy="2855345"/>
          </a:xfrm>
        </p:spPr>
        <p:txBody>
          <a:bodyPr vert="horz"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pt-PT" sz="4000" b="1" dirty="0">
                <a:solidFill>
                  <a:srgbClr val="FFFFFF"/>
                </a:solidFill>
              </a:rPr>
            </a:br>
            <a:br>
              <a:rPr lang="pt-PT" sz="4000" b="1" dirty="0">
                <a:solidFill>
                  <a:srgbClr val="FFFFFF"/>
                </a:solidFill>
              </a:rPr>
            </a:br>
            <a:br>
              <a:rPr lang="pt-PT" sz="4000" b="1" dirty="0">
                <a:solidFill>
                  <a:srgbClr val="FFFFFF"/>
                </a:solidFill>
              </a:rPr>
            </a:br>
            <a:br>
              <a:rPr lang="pt-PT" sz="4000" b="1" dirty="0">
                <a:solidFill>
                  <a:srgbClr val="FFFFFF"/>
                </a:solidFill>
              </a:rPr>
            </a:br>
            <a: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PERSI</a:t>
            </a:r>
            <a:b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t-PT" sz="4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31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Procedimento Extrajudicial de Regularização de Situações de Incumprimento</a:t>
            </a:r>
            <a:endParaRPr lang="pt-PT" sz="3100" b="1" dirty="0">
              <a:solidFill>
                <a:schemeClr val="bg1"/>
              </a:solidFill>
              <a:latin typeface="Calibri" panose="020F0502020204030204" pitchFamily="34" charset="0"/>
              <a:ea typeface="Batang" panose="02030600000101010101" pitchFamily="18" charset="-127"/>
              <a:cs typeface="Calibri" panose="020F050202020403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19DA789-BF48-455C-4FC8-D91F0D3BFB0D}"/>
              </a:ext>
            </a:extLst>
          </p:cNvPr>
          <p:cNvSpPr txBox="1"/>
          <p:nvPr/>
        </p:nvSpPr>
        <p:spPr>
          <a:xfrm>
            <a:off x="3564293" y="970384"/>
            <a:ext cx="8332237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sendo possível evitar o incumprimento a Instituição é obrigada a comunicar o incumprimento formalmente num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prazo de 15 dias 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(após o vencimento da obrigação) e apurar as razões subjacentes ao incumprimento.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consumidor é obrigatoriamente integrado no PERSI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seu pedido ou dentro do período de 31º a 60º dias após a data de vencimento da obrigação. </a:t>
            </a:r>
          </a:p>
          <a:p>
            <a:pPr>
              <a:spcAft>
                <a:spcPts val="600"/>
              </a:spcAft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existe capacidade financeira: É apresentada uma ou mais soluções no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prazo de 15 dias </a:t>
            </a: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após a entrega dos elementos solicitados.</a:t>
            </a:r>
          </a:p>
          <a:p>
            <a:pPr>
              <a:spcAft>
                <a:spcPts val="600"/>
              </a:spcAft>
            </a:pP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instituição de crédito solicita os elementos necessários para a avaliar a capacidade financeira do consumidor e este deve responder no prazo de </a:t>
            </a:r>
            <a:r>
              <a:rPr lang="pt-P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dias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431963C-AD90-07FC-D41E-1E291F185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6665" y="158603"/>
            <a:ext cx="2624983" cy="93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459058"/>
      </p:ext>
    </p:extLst>
  </p:cSld>
  <p:clrMapOvr>
    <a:masterClrMapping/>
  </p:clrMapOvr>
</p:sld>
</file>

<file path=ppt/theme/theme1.xml><?xml version="1.0" encoding="utf-8"?>
<a:theme xmlns:a="http://schemas.openxmlformats.org/drawingml/2006/main" name="Moldura">
  <a:themeElements>
    <a:clrScheme name="Custom 6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92D050"/>
      </a:accent4>
      <a:accent5>
        <a:srgbClr val="1AB39F"/>
      </a:accent5>
      <a:accent6>
        <a:srgbClr val="92D050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TM03457475[[fn=Moldura]]</Template>
  <TotalTime>4001</TotalTime>
  <Words>1028</Words>
  <Application>Microsoft Office PowerPoint</Application>
  <PresentationFormat>Ecrã Panorâmico</PresentationFormat>
  <Paragraphs>107</Paragraphs>
  <Slides>19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Corbel</vt:lpstr>
      <vt:lpstr>Lato</vt:lpstr>
      <vt:lpstr>Wingdings 2</vt:lpstr>
      <vt:lpstr>Moldura</vt:lpstr>
      <vt:lpstr>Apresentação do PowerPoint</vt:lpstr>
      <vt:lpstr>Sumário </vt:lpstr>
      <vt:lpstr>Apresentação do PowerPoint</vt:lpstr>
      <vt:lpstr>Apresentação do PowerPoint</vt:lpstr>
      <vt:lpstr>  Decreto-Lei n.º 227/2012, de 25 de outubro</vt:lpstr>
      <vt:lpstr>Apresentação do PowerPoint</vt:lpstr>
      <vt:lpstr>   PARI  Plano de Ação para o Risco de Incumprimento</vt:lpstr>
      <vt:lpstr>Apresentação do PowerPoint</vt:lpstr>
      <vt:lpstr>    PERSI  Procedimento Extrajudicial de Regularização de Situações de Incumprimento</vt:lpstr>
      <vt:lpstr> PERSI  Procedimento Extrajudicial de Regularização de Situações de Incumprimento</vt:lpstr>
      <vt:lpstr>    PERSI  Direitos dos consumidores durante a negociação  </vt:lpstr>
      <vt:lpstr>         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2019/770 do Parlamento Europeu e do Conselho, de 20 de maio de 2019, sobre certos aspetos relativos aos contratos de fornecimento de conteúdos e serviços digitais 2019/771 do Parlamento Europeu e do Conselho, de 20 de maio de 2019, relativa a certos aspetos dos contratos de compra e venda de bens que altera o Regulamento (UE) 2017/2394 e a Diretiva 2009/22/CE e que revoga a Diretiva 1999/44/CE</dc:title>
  <dc:creator>(DGC) Catarina Fonseca</dc:creator>
  <cp:lastModifiedBy>Carlos Galhano</cp:lastModifiedBy>
  <cp:revision>313</cp:revision>
  <dcterms:created xsi:type="dcterms:W3CDTF">2021-05-05T18:53:19Z</dcterms:created>
  <dcterms:modified xsi:type="dcterms:W3CDTF">2022-12-10T22:24:38Z</dcterms:modified>
</cp:coreProperties>
</file>